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9"/>
  </p:notesMasterIdLst>
  <p:sldIdLst>
    <p:sldId id="260" r:id="rId2"/>
    <p:sldId id="550" r:id="rId3"/>
    <p:sldId id="482" r:id="rId4"/>
    <p:sldId id="588" r:id="rId5"/>
    <p:sldId id="589" r:id="rId6"/>
    <p:sldId id="581" r:id="rId7"/>
    <p:sldId id="582" r:id="rId8"/>
    <p:sldId id="583" r:id="rId9"/>
    <p:sldId id="584" r:id="rId10"/>
    <p:sldId id="585" r:id="rId11"/>
    <p:sldId id="586" r:id="rId12"/>
    <p:sldId id="558" r:id="rId13"/>
    <p:sldId id="525" r:id="rId14"/>
    <p:sldId id="559" r:id="rId15"/>
    <p:sldId id="563" r:id="rId16"/>
    <p:sldId id="551" r:id="rId17"/>
    <p:sldId id="561" r:id="rId18"/>
    <p:sldId id="562" r:id="rId19"/>
    <p:sldId id="564" r:id="rId20"/>
    <p:sldId id="526" r:id="rId21"/>
    <p:sldId id="531" r:id="rId22"/>
    <p:sldId id="528" r:id="rId23"/>
    <p:sldId id="524" r:id="rId24"/>
    <p:sldId id="523" r:id="rId25"/>
    <p:sldId id="529" r:id="rId26"/>
    <p:sldId id="543" r:id="rId27"/>
    <p:sldId id="544" r:id="rId28"/>
    <p:sldId id="545" r:id="rId29"/>
    <p:sldId id="546" r:id="rId30"/>
    <p:sldId id="547" r:id="rId31"/>
    <p:sldId id="509" r:id="rId32"/>
    <p:sldId id="484" r:id="rId33"/>
    <p:sldId id="518" r:id="rId34"/>
    <p:sldId id="519" r:id="rId35"/>
    <p:sldId id="463" r:id="rId36"/>
    <p:sldId id="499" r:id="rId37"/>
    <p:sldId id="486" r:id="rId38"/>
    <p:sldId id="502" r:id="rId39"/>
    <p:sldId id="522" r:id="rId40"/>
    <p:sldId id="521" r:id="rId41"/>
    <p:sldId id="458" r:id="rId42"/>
    <p:sldId id="392" r:id="rId43"/>
    <p:sldId id="461" r:id="rId44"/>
    <p:sldId id="460" r:id="rId45"/>
    <p:sldId id="497" r:id="rId46"/>
    <p:sldId id="459" r:id="rId47"/>
    <p:sldId id="468" r:id="rId48"/>
    <p:sldId id="467" r:id="rId49"/>
    <p:sldId id="465" r:id="rId50"/>
    <p:sldId id="462" r:id="rId51"/>
    <p:sldId id="580" r:id="rId52"/>
    <p:sldId id="481" r:id="rId53"/>
    <p:sldId id="494" r:id="rId54"/>
    <p:sldId id="493" r:id="rId55"/>
    <p:sldId id="469" r:id="rId56"/>
    <p:sldId id="515" r:id="rId57"/>
    <p:sldId id="339" r:id="rId58"/>
    <p:sldId id="517" r:id="rId59"/>
    <p:sldId id="552" r:id="rId60"/>
    <p:sldId id="555" r:id="rId61"/>
    <p:sldId id="554" r:id="rId62"/>
    <p:sldId id="556" r:id="rId63"/>
    <p:sldId id="560" r:id="rId64"/>
    <p:sldId id="557" r:id="rId65"/>
    <p:sldId id="570" r:id="rId66"/>
    <p:sldId id="504" r:id="rId67"/>
    <p:sldId id="571" r:id="rId68"/>
    <p:sldId id="572" r:id="rId69"/>
    <p:sldId id="565" r:id="rId70"/>
    <p:sldId id="566" r:id="rId71"/>
    <p:sldId id="578" r:id="rId72"/>
    <p:sldId id="579" r:id="rId73"/>
    <p:sldId id="567" r:id="rId74"/>
    <p:sldId id="501" r:id="rId75"/>
    <p:sldId id="516" r:id="rId76"/>
    <p:sldId id="535" r:id="rId77"/>
    <p:sldId id="503" r:id="rId78"/>
    <p:sldId id="534" r:id="rId79"/>
    <p:sldId id="490" r:id="rId80"/>
    <p:sldId id="266" r:id="rId81"/>
    <p:sldId id="472" r:id="rId82"/>
    <p:sldId id="483" r:id="rId83"/>
    <p:sldId id="471" r:id="rId84"/>
    <p:sldId id="505" r:id="rId85"/>
    <p:sldId id="506" r:id="rId86"/>
    <p:sldId id="507" r:id="rId87"/>
    <p:sldId id="573" r:id="rId88"/>
    <p:sldId id="574" r:id="rId89"/>
    <p:sldId id="575" r:id="rId90"/>
    <p:sldId id="508" r:id="rId91"/>
    <p:sldId id="577" r:id="rId92"/>
    <p:sldId id="386" r:id="rId93"/>
    <p:sldId id="382" r:id="rId94"/>
    <p:sldId id="394" r:id="rId95"/>
    <p:sldId id="466" r:id="rId96"/>
    <p:sldId id="491" r:id="rId97"/>
    <p:sldId id="576" r:id="rId9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7" autoAdjust="0"/>
    <p:restoredTop sz="71303"/>
  </p:normalViewPr>
  <p:slideViewPr>
    <p:cSldViewPr snapToGrid="0" snapToObjects="1">
      <p:cViewPr>
        <p:scale>
          <a:sx n="66" d="100"/>
          <a:sy n="66" d="100"/>
        </p:scale>
        <p:origin x="679" y="26"/>
      </p:cViewPr>
      <p:guideLst/>
    </p:cSldViewPr>
  </p:slideViewPr>
  <p:notesTextViewPr>
    <p:cViewPr>
      <p:scale>
        <a:sx n="114" d="100"/>
        <a:sy n="114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theme" Target="theme/theme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notesMaster" Target="notesMasters/notesMaster1.xml"/><Relationship Id="rId10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3667FE-0241-174B-8208-750EC15F3C6A}" type="datetimeFigureOut">
              <a:rPr lang="en-US" smtClean="0"/>
              <a:t>3/15/2018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CD53EF-83E6-A54D-9103-6B2178C95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296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ei.org/scholar/mark-j-perry/" TargetMode="External"/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twitter.com/Mark_J_Perry" TargetMode="Externa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82573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2.</a:t>
            </a:r>
            <a:r>
              <a:rPr lang="en-US" baseline="0" dirty="0" smtClean="0"/>
              <a:t> We can look to it as a model.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baseline="0" dirty="0" smtClean="0"/>
          </a:p>
          <a:p>
            <a:r>
              <a:rPr lang="en-US" dirty="0" smtClean="0"/>
              <a:t>Repertoire</a:t>
            </a:r>
          </a:p>
          <a:p>
            <a:endParaRPr lang="en-US" dirty="0" smtClean="0"/>
          </a:p>
          <a:p>
            <a:r>
              <a:rPr lang="en-US" dirty="0" smtClean="0"/>
              <a:t>“repertoire of contention” from Tilly </a:t>
            </a:r>
            <a:r>
              <a:rPr lang="mr-IN" dirty="0" smtClean="0"/>
              <a:t>–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We</a:t>
            </a:r>
            <a:r>
              <a:rPr lang="mr-IN" dirty="0" smtClean="0"/>
              <a:t>’</a:t>
            </a:r>
            <a:r>
              <a:rPr lang="en-US" dirty="0" smtClean="0"/>
              <a:t>re used to best practices, building (relatively) stable systems</a:t>
            </a:r>
          </a:p>
          <a:p>
            <a:endParaRPr lang="en-US" dirty="0" smtClean="0"/>
          </a:p>
          <a:p>
            <a:r>
              <a:rPr lang="mr-IN" dirty="0" smtClean="0"/>
              <a:t>…</a:t>
            </a:r>
            <a:r>
              <a:rPr lang="en-US" dirty="0" smtClean="0"/>
              <a:t> but that’s not the case here. There is an expectation that any single group will give up control at some point in the future (possibly sooner rather than later).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1821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“repertoire of contention” </a:t>
            </a:r>
            <a:r>
              <a:rPr lang="mr-IN" dirty="0" smtClean="0"/>
              <a:t>–</a:t>
            </a:r>
            <a:r>
              <a:rPr lang="en-US" dirty="0" smtClean="0"/>
              <a:t> (Tilly 2002)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Close to direct action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a range of self-consciousness (at</a:t>
            </a:r>
            <a:r>
              <a:rPr lang="en-US" baseline="0" dirty="0" smtClean="0"/>
              <a:t> least in their writings) </a:t>
            </a:r>
            <a:r>
              <a:rPr lang="en-US" dirty="0" smtClean="0"/>
              <a:t>with respect to the political meaning of these actions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8650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Prior</a:t>
            </a:r>
            <a:r>
              <a:rPr lang="en-US" baseline="0" dirty="0" smtClean="0"/>
              <a:t> to </a:t>
            </a:r>
            <a:r>
              <a:rPr lang="en-US" baseline="0" dirty="0" err="1" smtClean="0"/>
              <a:t>blockchain</a:t>
            </a:r>
            <a:r>
              <a:rPr lang="en-US" baseline="0" dirty="0" smtClean="0"/>
              <a:t>, we</a:t>
            </a:r>
            <a:r>
              <a:rPr lang="en-US" dirty="0" smtClean="0"/>
              <a:t>e already did distributed computing in an open form.</a:t>
            </a:r>
            <a:r>
              <a:rPr lang="en-US" baseline="0" dirty="0" smtClean="0"/>
              <a:t> </a:t>
            </a:r>
            <a:endParaRPr lang="en-US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Because I’ve been poor at times, and I’ll never be able to afford the library I dream of 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0971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7107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Blockchain</a:t>
            </a:r>
            <a:r>
              <a:rPr lang="en-US" dirty="0" smtClean="0"/>
              <a:t> is all about avoiding double spending. I LOVE double spending.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7892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673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4109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06903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https://commons.wikimedia.org/wiki/File:Tor-logo-2011-flat.svg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4665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https://commons.wikimedia.org/wiki/File:Tor-logo-2011-flat.svg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3272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15898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92102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66958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54755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Currently over 64 million texts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24580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Currently over 64 million texts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94000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83976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38878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37964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46726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1804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13650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72800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2.</a:t>
            </a:r>
            <a:r>
              <a:rPr lang="en-US" baseline="0" dirty="0" smtClean="0"/>
              <a:t> We can look to it as a model.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baseline="0" dirty="0" smtClean="0"/>
          </a:p>
          <a:p>
            <a:r>
              <a:rPr lang="en-US" dirty="0" smtClean="0"/>
              <a:t>Repertoire</a:t>
            </a:r>
          </a:p>
          <a:p>
            <a:endParaRPr lang="en-US" dirty="0" smtClean="0"/>
          </a:p>
          <a:p>
            <a:r>
              <a:rPr lang="en-US" dirty="0" smtClean="0"/>
              <a:t>“repertoire of contention” from Tilly </a:t>
            </a:r>
            <a:r>
              <a:rPr lang="mr-IN" dirty="0" smtClean="0"/>
              <a:t>–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We</a:t>
            </a:r>
            <a:r>
              <a:rPr lang="mr-IN" dirty="0" smtClean="0"/>
              <a:t>’</a:t>
            </a:r>
            <a:r>
              <a:rPr lang="en-US" dirty="0" smtClean="0"/>
              <a:t>re used to best practices, building (relatively) stable systems</a:t>
            </a:r>
          </a:p>
          <a:p>
            <a:endParaRPr lang="en-US" dirty="0" smtClean="0"/>
          </a:p>
          <a:p>
            <a:r>
              <a:rPr lang="mr-IN" dirty="0" smtClean="0"/>
              <a:t>…</a:t>
            </a:r>
            <a:r>
              <a:rPr lang="en-US" dirty="0" smtClean="0"/>
              <a:t> but that’s not the case here. There is an expectation that any single group will give up control at some point in the future (possibly sooner rather than later).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73328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82257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sz="1200" dirty="0" smtClean="0"/>
              <a:t>Declaration of Anthony </a:t>
            </a:r>
            <a:r>
              <a:rPr lang="en-US" sz="1200" dirty="0" err="1" smtClean="0"/>
              <a:t>Woltermann</a:t>
            </a:r>
            <a:r>
              <a:rPr lang="en-US" sz="1200" dirty="0" smtClean="0"/>
              <a:t> in Support of Plaintiffs’ Application an Order Authorizing Alternative Service of Process on Defendants and for Preliminary Injunction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28977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sz="1200" dirty="0" smtClean="0"/>
              <a:t>Declaration of Anthony </a:t>
            </a:r>
            <a:r>
              <a:rPr lang="en-US" sz="1200" dirty="0" err="1" smtClean="0"/>
              <a:t>Woltermann</a:t>
            </a:r>
            <a:r>
              <a:rPr lang="en-US" sz="1200" dirty="0" smtClean="0"/>
              <a:t> in Support of Plaintiffs’ Application an Order Authorizing Alternative Service of Process on Defendants and for Preliminary Injunction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03579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s-I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</a:t>
            </a:r>
            <a:r>
              <a:rPr lang="is-I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months of logs, starting in September 2014</a:t>
            </a:r>
            <a:endParaRPr lang="is-I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is-I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1.5% of</a:t>
            </a:r>
            <a:r>
              <a:rPr lang="is-I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20 million is </a:t>
            </a:r>
            <a:r>
              <a:rPr lang="is-I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420,000</a:t>
            </a:r>
          </a:p>
          <a:p>
            <a:endParaRPr lang="is-I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is-I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Using Pay it Forward </a:t>
            </a:r>
          </a:p>
          <a:p>
            <a:endParaRPr lang="is-I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98130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02754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00539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72271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Figure 1, The ⓛⓔⓣⓣⓔⓡⓢ refer to the following events: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Ⓐ Created by Alexandra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Elbakyan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the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Sci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-Hub website goes live on September 5, 2011.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Ⓑ Several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LibGen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domains go down when their registration expires, allegedly due to a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longtime site administrator passing away from cancer [36].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Ⓒ Elsevier files a civil suit against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Sci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-Hub and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LibGen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— at the respective domains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scihub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org and libgen.org — in the U.S. District Court for the Southern District of New York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[37,38]. The complaint seeks a “prayer for relief” that includes domain name seizure,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damages, and “an order disgorging Defendants’ profits”.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Ⓓ Elsevier is granted a preliminary injunction to suspend domain names and restrain the site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operators from distributing Elsevier’s copyrighted works [39,40]. Shortly after,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Sci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-Hub and</a:t>
            </a:r>
          </a:p>
          <a:p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LibGen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resurface at alternative domains outside of U.S. court jurisdiction, including on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dark web [26,41].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Ⓔ The article “Meet the Robin Hood of Science” by Simon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Oxenham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spurs a wave of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attention and news coverage on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Sci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-Hub and Alexandra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Elbakyan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[42], culminating in </a:t>
            </a:r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</a:t>
            </a:r>
          </a:p>
          <a:p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New York Times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asking “Should all research papers be free?” [43].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Ⓕ The article “Who’s downloading pirated papers? Everyone” by John Bohannon shows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Sci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Hub is used worldwide, including in developed countries [44,45]. These findings spark debate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among scholars, with a large contingent of scientists supporting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Sci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-Hub’s mission [46,47].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Ⓖ Alexandra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Elbakyan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is named one of “</a:t>
            </a:r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Nature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’s 10”, which featured “ten people who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mattered” in 2016 [48]. Written by Richard Van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Noorden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the story profiles Alexandra and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includes an estimate that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Sci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-Hub serves “3% of all downloads from science publishers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worldwide.”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Ⓗ The court finds that Alexandra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Elbakyan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Sci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-Hub, and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LibGen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are “liable for willful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copyright infringement” in a default judgment, since none of the defendants answered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Elsevier’s complaint [49–51]. The court issues a permanent injunction and orders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defendants to pay Elsevier $15 million, or $150,000 for each of 100 copyrighted works.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statutory damages, which the defendants do not intend to pay, now bear interest.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Ⓘ The American Chemical Society files suit against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Sci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-Hub in the U.S. District Court for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Eastern District of Virginia. Their “prayer for relief” requests that Internet search engines and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Internet service providers “cease facilitating access” to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Sci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-Hub [52,53].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Ⓙ The version 1 preprint of this study is published [54], generating headlines such as</a:t>
            </a:r>
          </a:p>
          <a:p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Science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’s “subscription journals are doomed” [55] and </a:t>
            </a:r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Inside Higher Ed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’s “Inevitably Open”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[56].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Ⓚ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Sci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-Hub blocks access to Russian IP addresses due to disputes with the Russian Scientific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establishment and the naming of a newly discovered parasitoid wasp species, </a:t>
            </a:r>
            <a:r>
              <a:rPr lang="en-US" sz="1200" b="0" i="1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Idiogramma</a:t>
            </a:r>
            <a:endParaRPr lang="en-US" sz="1200" b="0" i="1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1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elbakyanae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after Alexandra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Elbakyan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[57]. Four days later,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Sci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-Hub restores access after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receiving “many letters of support from Russian researchers” [59].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Ⓛ The court rules on the American Chemical Society suit, ordering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Sci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-Hub to pay $4.8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million in damages and that “any person or entity in active concert or participation” with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Sci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Hub “including any Internet search engines, web hosting and Internet service providers,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domain name registrars, and domain name registries, cease facilitating access” [60,61].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Within five weeks, the domains sci-hub.io, sci-hub.ac, sci-hub.cc, and sci-hub.bz were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suspended by their respective domain name registries [62], leaving only the Tor hidden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service and several newly-registered/revealed domains in operation.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8820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13795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25811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51% English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34% Russian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Followed by German, </a:t>
            </a:r>
            <a:r>
              <a:rPr lang="en-US" dirty="0" err="1" smtClean="0"/>
              <a:t>Ukranian</a:t>
            </a:r>
            <a:r>
              <a:rPr lang="en-US" dirty="0" smtClean="0"/>
              <a:t>, French, and Spanish</a:t>
            </a:r>
          </a:p>
          <a:p>
            <a:pPr marL="171450" indent="-171450">
              <a:buFontTx/>
              <a:buChar char="-"/>
            </a:pPr>
            <a:endParaRPr lang="en-US" dirty="0" smtClean="0"/>
          </a:p>
          <a:p>
            <a:pPr marL="171450" indent="-171450">
              <a:buFontTx/>
              <a:buChar char="-"/>
            </a:pPr>
            <a:endParaRPr lang="en-US" dirty="0" smtClean="0"/>
          </a:p>
          <a:p>
            <a:pPr marL="171450" indent="-171450">
              <a:buFontTx/>
              <a:buChar char="-"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60317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Photo credit: http://</a:t>
            </a:r>
            <a:r>
              <a:rPr lang="en-US" baseline="0" dirty="0" err="1" smtClean="0"/>
              <a:t>www.warsystems.hu</a:t>
            </a:r>
            <a:r>
              <a:rPr lang="en-US" baseline="0" dirty="0" smtClean="0"/>
              <a:t>/2010/05/03/bio/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2345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51% English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34% Russian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Followed by German, </a:t>
            </a:r>
            <a:r>
              <a:rPr lang="en-US" dirty="0" err="1" smtClean="0"/>
              <a:t>Ukranian</a:t>
            </a:r>
            <a:r>
              <a:rPr lang="en-US" dirty="0" smtClean="0"/>
              <a:t>, French, and Spanish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10926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60384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04290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7828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92112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99206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6981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smtClean="0"/>
              <a:t>De </a:t>
            </a:r>
            <a:r>
              <a:rPr lang="en-US" baseline="0" dirty="0" err="1" smtClean="0"/>
              <a:t>Kosnik’s</a:t>
            </a:r>
            <a:r>
              <a:rPr lang="en-US" baseline="0" dirty="0" smtClean="0"/>
              <a:t> term: Rogue Archives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I’m friends with a lot of LIS people, who object to both these terms </a:t>
            </a:r>
            <a:r>
              <a:rPr lang="mr-IN" baseline="0" dirty="0" smtClean="0"/>
              <a:t>–</a:t>
            </a:r>
            <a:r>
              <a:rPr lang="en-US" baseline="0" dirty="0" smtClean="0"/>
              <a:t> they’d call it a collection.</a:t>
            </a:r>
          </a:p>
          <a:p>
            <a:pPr marL="171450" indent="-171450">
              <a:buFontTx/>
              <a:buChar char="-"/>
            </a:pP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smtClean="0"/>
              <a:t>Coined in a 2012 essay by the Indian writer and activist Lawrence Liang</a:t>
            </a:r>
          </a:p>
          <a:p>
            <a:pPr marL="628650" lvl="1" indent="-171450">
              <a:buFontTx/>
              <a:buChar char="-"/>
            </a:pPr>
            <a:r>
              <a:rPr lang="en-US" baseline="0" dirty="0" smtClean="0"/>
              <a:t>don’t think he meant to name a movement or a field of study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aseline="0" dirty="0" smtClean="0"/>
              <a:t>discussing the shuttering of </a:t>
            </a:r>
            <a:r>
              <a:rPr lang="en-US" baseline="0" dirty="0" err="1" smtClean="0"/>
              <a:t>Library.nu</a:t>
            </a:r>
            <a:r>
              <a:rPr lang="en-US" baseline="0" dirty="0" smtClean="0"/>
              <a:t> in a longer history of library destruction</a:t>
            </a:r>
          </a:p>
          <a:p>
            <a:r>
              <a:rPr lang="en-US" baseline="0" dirty="0" smtClean="0"/>
              <a:t>Photo credit: http://</a:t>
            </a:r>
            <a:r>
              <a:rPr lang="en-US" baseline="0" dirty="0" err="1" smtClean="0"/>
              <a:t>www.recht-als-kultur.de</a:t>
            </a:r>
            <a:r>
              <a:rPr lang="en-US" baseline="0" dirty="0" smtClean="0"/>
              <a:t>/</a:t>
            </a:r>
            <a:r>
              <a:rPr lang="en-US" baseline="0" dirty="0" err="1" smtClean="0"/>
              <a:t>en</a:t>
            </a:r>
            <a:r>
              <a:rPr lang="en-US" baseline="0" dirty="0" smtClean="0"/>
              <a:t>/activities/forum-law-as-culture.3/lawrence-liang-optics-of-justice-where-legal-theory-and-film-theory-intersect.20/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62832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49957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49063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is-IS" dirty="0" smtClean="0"/>
              <a:t>2005 books (deduped)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20246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3263 books (deduped)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25473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is-IS" dirty="0" smtClean="0"/>
              <a:t>18275 books (deduped)</a:t>
            </a:r>
          </a:p>
          <a:p>
            <a:pPr marL="171450" indent="-171450">
              <a:buFontTx/>
              <a:buChar char="-"/>
            </a:pPr>
            <a:r>
              <a:rPr lang="is-IS" dirty="0" smtClean="0"/>
              <a:t>OUP publishes around 6,000 titles per year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32281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1. Serves a useful purpose.</a:t>
            </a:r>
          </a:p>
          <a:p>
            <a:endParaRPr lang="en-US" dirty="0" smtClean="0"/>
          </a:p>
          <a:p>
            <a:r>
              <a:rPr lang="en-US" dirty="0" smtClean="0"/>
              <a:t>Monograph crisis- more books each year- squeezed library budgets</a:t>
            </a:r>
          </a:p>
          <a:p>
            <a:endParaRPr lang="en-US" dirty="0" smtClean="0"/>
          </a:p>
          <a:p>
            <a:r>
              <a:rPr lang="en-US" dirty="0" smtClean="0"/>
              <a:t>Conservatism that privileges publishing with academic presses...</a:t>
            </a:r>
          </a:p>
          <a:p>
            <a:endParaRPr lang="en-US" dirty="0" smtClean="0"/>
          </a:p>
          <a:p>
            <a:r>
              <a:rPr lang="en-US" dirty="0" smtClean="0"/>
              <a:t>Less OA publishing in the humanities</a:t>
            </a:r>
          </a:p>
          <a:p>
            <a:endParaRPr lang="en-US" dirty="0" smtClean="0"/>
          </a:p>
          <a:p>
            <a:r>
              <a:rPr lang="en-US" dirty="0" smtClean="0"/>
              <a:t>Almost no commercial market other than libraries</a:t>
            </a:r>
          </a:p>
          <a:p>
            <a:pPr marL="171450" indent="-171450">
              <a:buFontTx/>
              <a:buChar char="-"/>
            </a:pPr>
            <a:endParaRPr lang="en-US" dirty="0" smtClean="0"/>
          </a:p>
          <a:p>
            <a:pPr marL="171450" indent="-171450">
              <a:buFontTx/>
              <a:buChar char="-"/>
            </a:pPr>
            <a:endParaRPr lang="en-US" dirty="0" smtClean="0"/>
          </a:p>
          <a:p>
            <a:pPr marL="171450" indent="-171450">
              <a:buFontTx/>
              <a:buChar char="-"/>
            </a:pPr>
            <a:r>
              <a:rPr lang="en-US" dirty="0" smtClean="0"/>
              <a:t>--- historians and literary scholars are oft. obscurantists, including me.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8759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https://www.aei.org/publication/chart-of-the-day-century-price-changes-1997-to-2017/?utm_content=buffere2f75&amp;utm_medium=social&amp;utm_source=twitter</a:t>
            </a:r>
          </a:p>
          <a:p>
            <a:endParaRPr lang="en-US" dirty="0" smtClean="0"/>
          </a:p>
          <a:p>
            <a:r>
              <a:rPr lang="de-DE" sz="1200" b="1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Posts by Mark J. Perry"/>
              </a:rPr>
              <a:t>Mark J. Perry</a:t>
            </a:r>
            <a:r>
              <a:rPr lang="de-DE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@Mark_J_Perry</a:t>
            </a:r>
            <a:endParaRPr lang="de-DE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February 2, 2018 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37731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- possibly true for the near future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but I think it’s exactly the wrong way to think about it</a:t>
            </a:r>
          </a:p>
          <a:p>
            <a:pPr marL="628650" lvl="1" indent="-171450">
              <a:buFontTx/>
              <a:buChar char="-"/>
            </a:pPr>
            <a:r>
              <a:rPr lang="en-US" baseline="0" dirty="0" smtClean="0"/>
              <a:t>can’t take it for granted</a:t>
            </a:r>
          </a:p>
          <a:p>
            <a:pPr marL="628650" lvl="1" indent="-171450">
              <a:buFontTx/>
              <a:buChar char="-"/>
            </a:pPr>
            <a:r>
              <a:rPr lang="en-US" baseline="0" dirty="0" smtClean="0"/>
              <a:t>many thousands of active contributors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08755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15553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9933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2.</a:t>
            </a:r>
            <a:r>
              <a:rPr lang="en-US" baseline="0" dirty="0" smtClean="0"/>
              <a:t> We can look to it as a model.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baseline="0" dirty="0" smtClean="0"/>
          </a:p>
          <a:p>
            <a:r>
              <a:rPr lang="en-US" dirty="0" smtClean="0"/>
              <a:t>Repertoire</a:t>
            </a:r>
          </a:p>
          <a:p>
            <a:endParaRPr lang="en-US" dirty="0" smtClean="0"/>
          </a:p>
          <a:p>
            <a:r>
              <a:rPr lang="en-US" dirty="0" smtClean="0"/>
              <a:t>“repertoire of contention” from Tilly </a:t>
            </a:r>
            <a:r>
              <a:rPr lang="mr-IN" dirty="0" smtClean="0"/>
              <a:t>–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We</a:t>
            </a:r>
            <a:r>
              <a:rPr lang="mr-IN" dirty="0" smtClean="0"/>
              <a:t>’</a:t>
            </a:r>
            <a:r>
              <a:rPr lang="en-US" dirty="0" smtClean="0"/>
              <a:t>re used to best practices, building (relatively) stable systems</a:t>
            </a:r>
          </a:p>
          <a:p>
            <a:endParaRPr lang="en-US" dirty="0" smtClean="0"/>
          </a:p>
          <a:p>
            <a:r>
              <a:rPr lang="mr-IN" dirty="0" smtClean="0"/>
              <a:t>…</a:t>
            </a:r>
            <a:r>
              <a:rPr lang="en-US" dirty="0" smtClean="0"/>
              <a:t> but that’s not the case here. There is an expectation that any single group will give up control at some point in the future (possibly sooner rather than later).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80278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62517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15635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047809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23085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22350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86553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578829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332437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389836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0099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2.</a:t>
            </a:r>
            <a:r>
              <a:rPr lang="en-US" baseline="0" dirty="0" smtClean="0"/>
              <a:t> We can look to it as a model.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baseline="0" dirty="0" smtClean="0"/>
          </a:p>
          <a:p>
            <a:r>
              <a:rPr lang="en-US" dirty="0" smtClean="0"/>
              <a:t>Repertoire</a:t>
            </a:r>
          </a:p>
          <a:p>
            <a:endParaRPr lang="en-US" dirty="0" smtClean="0"/>
          </a:p>
          <a:p>
            <a:r>
              <a:rPr lang="en-US" dirty="0" smtClean="0"/>
              <a:t>“repertoire of contention” from Tilly </a:t>
            </a:r>
            <a:r>
              <a:rPr lang="mr-IN" dirty="0" smtClean="0"/>
              <a:t>–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We</a:t>
            </a:r>
            <a:r>
              <a:rPr lang="mr-IN" dirty="0" smtClean="0"/>
              <a:t>’</a:t>
            </a:r>
            <a:r>
              <a:rPr lang="en-US" dirty="0" smtClean="0"/>
              <a:t>re used to best practices, building (relatively) stable systems</a:t>
            </a:r>
          </a:p>
          <a:p>
            <a:endParaRPr lang="en-US" dirty="0" smtClean="0"/>
          </a:p>
          <a:p>
            <a:r>
              <a:rPr lang="mr-IN" dirty="0" smtClean="0"/>
              <a:t>…</a:t>
            </a:r>
            <a:r>
              <a:rPr lang="en-US" dirty="0" smtClean="0"/>
              <a:t> but that’s not the case here. There is an expectation that any single group will give up control at some point in the future (possibly sooner rather than later).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03475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64858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https://www.slideshare.net/ilariadefilippo/lets-make-a-led-throwie-ggdmilano28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11640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https://www.flickr.com/photos/damonabnormal/5347455185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40170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204972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“repertoire of contention” </a:t>
            </a:r>
            <a:r>
              <a:rPr lang="mr-IN" dirty="0" smtClean="0"/>
              <a:t>–</a:t>
            </a:r>
            <a:r>
              <a:rPr lang="en-US" dirty="0" smtClean="0"/>
              <a:t> (Tilly 2002)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Close to direct action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a range of self-consciousness (at</a:t>
            </a:r>
            <a:r>
              <a:rPr lang="en-US" baseline="0" dirty="0" smtClean="0"/>
              <a:t> least in their writings) </a:t>
            </a:r>
            <a:r>
              <a:rPr lang="en-US" dirty="0" smtClean="0"/>
              <a:t>with respect to the political meaning of these actions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532408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147404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715133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836572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377508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“repertoire of contention” </a:t>
            </a:r>
            <a:r>
              <a:rPr lang="mr-IN" dirty="0" smtClean="0"/>
              <a:t>–</a:t>
            </a:r>
            <a:r>
              <a:rPr lang="en-US" dirty="0" smtClean="0"/>
              <a:t> (Tilly 2002)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Close to direct action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a range of self-consciousness (at</a:t>
            </a:r>
            <a:r>
              <a:rPr lang="en-US" baseline="0" dirty="0" smtClean="0"/>
              <a:t> least in their writings) </a:t>
            </a:r>
            <a:r>
              <a:rPr lang="en-US" dirty="0" smtClean="0"/>
              <a:t>with respect to the political meaning of these actions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740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2.</a:t>
            </a:r>
            <a:r>
              <a:rPr lang="en-US" baseline="0" dirty="0" smtClean="0"/>
              <a:t> We can look to it as a model.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baseline="0" dirty="0" smtClean="0"/>
          </a:p>
          <a:p>
            <a:r>
              <a:rPr lang="en-US" dirty="0" smtClean="0"/>
              <a:t>Repertoire</a:t>
            </a:r>
          </a:p>
          <a:p>
            <a:endParaRPr lang="en-US" dirty="0" smtClean="0"/>
          </a:p>
          <a:p>
            <a:r>
              <a:rPr lang="en-US" dirty="0" smtClean="0"/>
              <a:t>“repertoire of contention” from Tilly </a:t>
            </a:r>
            <a:r>
              <a:rPr lang="mr-IN" dirty="0" smtClean="0"/>
              <a:t>–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We</a:t>
            </a:r>
            <a:r>
              <a:rPr lang="mr-IN" dirty="0" smtClean="0"/>
              <a:t>’</a:t>
            </a:r>
            <a:r>
              <a:rPr lang="en-US" dirty="0" smtClean="0"/>
              <a:t>re used to best practices, building (relatively) stable systems</a:t>
            </a:r>
          </a:p>
          <a:p>
            <a:endParaRPr lang="en-US" dirty="0" smtClean="0"/>
          </a:p>
          <a:p>
            <a:r>
              <a:rPr lang="mr-IN" dirty="0" smtClean="0"/>
              <a:t>…</a:t>
            </a:r>
            <a:r>
              <a:rPr lang="en-US" dirty="0" smtClean="0"/>
              <a:t> but that’s not the case here. There is an expectation that any single group will give up control at some point in the future (possibly sooner rather than later).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718909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Very narrow collecting focus:</a:t>
            </a:r>
            <a:r>
              <a:rPr lang="en-US" baseline="0" dirty="0" smtClean="0"/>
              <a:t> 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No issues of Digital Humanities Quarterly are included, for instance.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No Digital Studies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No Journal of the Text Encoding Initiative</a:t>
            </a:r>
          </a:p>
          <a:p>
            <a:pPr marL="171450" indent="-171450">
              <a:buFontTx/>
              <a:buChar char="-"/>
            </a:pPr>
            <a:r>
              <a:rPr lang="mr-IN" baseline="0" dirty="0" smtClean="0"/>
              <a:t>…</a:t>
            </a:r>
            <a:r>
              <a:rPr lang="en-US" baseline="0" dirty="0" smtClean="0"/>
              <a:t> a possible downside to publishing in alternative forms,</a:t>
            </a:r>
          </a:p>
          <a:p>
            <a:pPr marL="171450" indent="-171450">
              <a:buFontTx/>
              <a:buChar char="-"/>
            </a:pP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smtClean="0"/>
              <a:t>Daniel S </a:t>
            </a:r>
            <a:r>
              <a:rPr lang="en-US" baseline="0" dirty="0" err="1" smtClean="0"/>
              <a:t>Himmelstein</a:t>
            </a:r>
            <a:r>
              <a:rPr lang="en-US" baseline="0" dirty="0" smtClean="0"/>
              <a:t>​1, Ariel R Romero2, Stephen R McLaughlin3, Bastian </a:t>
            </a:r>
            <a:r>
              <a:rPr lang="en-US" baseline="0" dirty="0" err="1" smtClean="0"/>
              <a:t>Greshake</a:t>
            </a:r>
            <a:r>
              <a:rPr lang="en-US" baseline="0" dirty="0" smtClean="0"/>
              <a:t> Tzovaras4, Casey S Greene​1</a:t>
            </a:r>
          </a:p>
          <a:p>
            <a:pPr marL="171450" indent="-171450">
              <a:buFontTx/>
              <a:buChar char="-"/>
            </a:pP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smtClean="0"/>
              <a:t>My colleagues Daniel </a:t>
            </a:r>
            <a:r>
              <a:rPr lang="en-US" baseline="0" dirty="0" err="1" smtClean="0"/>
              <a:t>Himmelstein</a:t>
            </a:r>
            <a:r>
              <a:rPr lang="en-US" baseline="0" dirty="0" smtClean="0"/>
              <a:t> and </a:t>
            </a:r>
            <a:r>
              <a:rPr lang="mr-IN" baseline="0" dirty="0" smtClean="0"/>
              <a:t>…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49737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518594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907304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Let me phrase this carefully: Who remembers the existence of </a:t>
            </a:r>
            <a:r>
              <a:rPr lang="en-US" dirty="0" err="1" smtClean="0"/>
              <a:t>Library.nu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93608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"repertoires of archiving", which connects to repertoires in social movements 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We're used to talking about best practices in Libraries, we're shooting for stable systems.       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Here it's taken for granted that organizations will change rapidly, probably sooner than later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862565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"repertoires of archiving", which connects to repertoires in social movements 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We're used to talking about best practices in Libraries, we're shooting for stable systems.       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Here it's taken for granted that organizations will change rapidly, probably sooner than later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28567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"repertoires of archiving", which connects to repertoires in social movements 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We're used to talking about best practices in Libraries, we're shooting for stable systems.       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Here it's taken for granted that organizations will change rapidly, probably sooner than later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18176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"repertoires of archiving", which connects to repertoires in social movements 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We're used to talking about best practices in Libraries, we're shooting for stable systems.       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Here it's taken for granted that organizations will change rapidly, probably sooner than later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265274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"repertoires of archiving", which connects to repertoires in social movements 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We're used to talking about best practices in Libraries, we're shooting for stable systems.       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Here it's taken for granted that organizations will change rapidly, probably sooner than later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315313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"repertoires of archiving", which connects to repertoires in social movements 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We're used to talking about best practices in Libraries, we're shooting for stable systems.       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Here it's taken for granted that organizations will change rapidly, probably sooner than later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5132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2.</a:t>
            </a:r>
            <a:r>
              <a:rPr lang="en-US" baseline="0" dirty="0" smtClean="0"/>
              <a:t> We can look to it as a model.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baseline="0" dirty="0" smtClean="0"/>
          </a:p>
          <a:p>
            <a:r>
              <a:rPr lang="en-US" dirty="0" smtClean="0"/>
              <a:t>Repertoire</a:t>
            </a:r>
          </a:p>
          <a:p>
            <a:endParaRPr lang="en-US" dirty="0" smtClean="0"/>
          </a:p>
          <a:p>
            <a:r>
              <a:rPr lang="en-US" dirty="0" smtClean="0"/>
              <a:t>“repertoire of contention” from Tilly </a:t>
            </a:r>
            <a:r>
              <a:rPr lang="mr-IN" dirty="0" smtClean="0"/>
              <a:t>–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We</a:t>
            </a:r>
            <a:r>
              <a:rPr lang="mr-IN" dirty="0" smtClean="0"/>
              <a:t>’</a:t>
            </a:r>
            <a:r>
              <a:rPr lang="en-US" dirty="0" smtClean="0"/>
              <a:t>re used to best practices, building (relatively) stable systems</a:t>
            </a:r>
          </a:p>
          <a:p>
            <a:endParaRPr lang="en-US" dirty="0" smtClean="0"/>
          </a:p>
          <a:p>
            <a:r>
              <a:rPr lang="mr-IN" dirty="0" smtClean="0"/>
              <a:t>…</a:t>
            </a:r>
            <a:r>
              <a:rPr lang="en-US" dirty="0" smtClean="0"/>
              <a:t> but that’s not the case here. There is an expectation that any single group will give up control at some point in the future (possibly sooner rather than later).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475396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"repertoires of archiving", which connects to repertoires in social movements 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We're used to talking about best practices in Libraries, we're shooting for stable systems.       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Here it's taken for granted that organizations will change rapidly, probably sooner than later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58778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"repertoires of archiving", which connects to repertoires in social movements 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We're used to talking about best practices in Libraries, we're shooting for stable systems.       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Here it's taken for granted that organizations will change rapidly, probably sooner than later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369753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81222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Meanwhile ...</a:t>
            </a:r>
          </a:p>
          <a:p>
            <a:r>
              <a:rPr lang="en-US" dirty="0" smtClean="0"/>
              <a:t>- </a:t>
            </a:r>
            <a:r>
              <a:rPr lang="en-US" dirty="0" err="1" smtClean="0"/>
              <a:t>Ubu</a:t>
            </a:r>
            <a:r>
              <a:rPr lang="en-US" dirty="0" smtClean="0"/>
              <a:t> founded in 1996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Sebastian </a:t>
            </a:r>
            <a:r>
              <a:rPr lang="en-US" dirty="0" err="1" smtClean="0"/>
              <a:t>Luetgert’s</a:t>
            </a:r>
            <a:r>
              <a:rPr lang="en-US" dirty="0" smtClean="0"/>
              <a:t> </a:t>
            </a:r>
            <a:r>
              <a:rPr lang="en-US" dirty="0" err="1" smtClean="0"/>
              <a:t>Textz</a:t>
            </a:r>
            <a:r>
              <a:rPr lang="en-US" dirty="0" smtClean="0"/>
              <a:t> archive (Greene 2003)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AAAAARG:</a:t>
            </a:r>
            <a:r>
              <a:rPr lang="en-US" baseline="0" dirty="0" smtClean="0"/>
              <a:t> originally </a:t>
            </a:r>
            <a:r>
              <a:rPr lang="en-US" dirty="0" smtClean="0"/>
              <a:t>Artists, Architects, and Activists Reading Group </a:t>
            </a:r>
            <a:r>
              <a:rPr lang="mr-IN" dirty="0" smtClean="0"/>
              <a:t>–</a:t>
            </a:r>
            <a:r>
              <a:rPr lang="en-US" dirty="0" smtClean="0"/>
              <a:t> social structure</a:t>
            </a:r>
          </a:p>
          <a:p>
            <a:pPr marL="628650" lvl="1" indent="-171450">
              <a:buFontTx/>
              <a:buChar char="-"/>
            </a:pPr>
            <a:r>
              <a:rPr lang="fr-FR" sz="1200" dirty="0" smtClean="0">
                <a:solidFill>
                  <a:schemeClr val="bg2">
                    <a:lumMod val="25000"/>
                  </a:schemeClr>
                </a:solidFill>
              </a:rPr>
              <a:t>50K </a:t>
            </a:r>
            <a:r>
              <a:rPr lang="fr-FR" sz="1200" dirty="0" err="1" smtClean="0">
                <a:solidFill>
                  <a:schemeClr val="bg2">
                    <a:lumMod val="25000"/>
                  </a:schemeClr>
                </a:solidFill>
              </a:rPr>
              <a:t>texts</a:t>
            </a:r>
            <a:r>
              <a:rPr lang="fr-FR" sz="1200" baseline="0" dirty="0" smtClean="0">
                <a:solidFill>
                  <a:schemeClr val="bg2">
                    <a:lumMod val="25000"/>
                  </a:schemeClr>
                </a:solidFill>
              </a:rPr>
              <a:t> (</a:t>
            </a:r>
            <a:r>
              <a:rPr lang="fr-FR" sz="1200" dirty="0" err="1" smtClean="0">
                <a:solidFill>
                  <a:schemeClr val="bg2">
                    <a:lumMod val="25000"/>
                  </a:schemeClr>
                </a:solidFill>
              </a:rPr>
              <a:t>Hamerman</a:t>
            </a:r>
            <a:r>
              <a:rPr lang="fr-FR" sz="1200" dirty="0" smtClean="0">
                <a:solidFill>
                  <a:schemeClr val="bg2">
                    <a:lumMod val="25000"/>
                  </a:schemeClr>
                </a:solidFill>
              </a:rPr>
              <a:t> 2015)</a:t>
            </a:r>
            <a:endParaRPr lang="en-US" dirty="0" smtClean="0"/>
          </a:p>
          <a:p>
            <a:pPr marL="171450" indent="-171450">
              <a:buFontTx/>
              <a:buChar char="-"/>
            </a:pPr>
            <a:r>
              <a:rPr lang="en-US" dirty="0" err="1" smtClean="0"/>
              <a:t>Gigapedia</a:t>
            </a:r>
            <a:r>
              <a:rPr lang="en-US" dirty="0" smtClean="0"/>
              <a:t>:</a:t>
            </a:r>
            <a:r>
              <a:rPr lang="en-US" baseline="0" dirty="0" smtClean="0"/>
              <a:t> 360K documents in 2010</a:t>
            </a:r>
            <a:endParaRPr lang="en-US" dirty="0" smtClean="0"/>
          </a:p>
          <a:p>
            <a:r>
              <a:rPr lang="en-US" dirty="0" smtClean="0"/>
              <a:t>- relatively under-represented</a:t>
            </a:r>
            <a:r>
              <a:rPr lang="en-US" baseline="0" dirty="0" smtClean="0"/>
              <a:t> in the literature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185977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992682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521950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09608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"repertoires of archiving", which connects to repertoires in social movements 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We're used to talking about best practices in Libraries, we're shooting for stable systems.       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Here it's taken for granted that organizations will change rapidly, probably sooner than later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9935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82815-4420-0C4B-8A38-13E3ACCFADAC}" type="datetimeFigureOut">
              <a:rPr lang="en-US" smtClean="0"/>
              <a:t>3/15/2018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1EF66-5762-C24F-A5C7-B88A2846CA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0667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82815-4420-0C4B-8A38-13E3ACCFADAC}" type="datetimeFigureOut">
              <a:rPr lang="en-US" smtClean="0"/>
              <a:t>3/15/2018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1EF66-5762-C24F-A5C7-B88A2846CA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5415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82815-4420-0C4B-8A38-13E3ACCFADAC}" type="datetimeFigureOut">
              <a:rPr lang="en-US" smtClean="0"/>
              <a:t>3/15/2018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1EF66-5762-C24F-A5C7-B88A2846CA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323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82815-4420-0C4B-8A38-13E3ACCFADAC}" type="datetimeFigureOut">
              <a:rPr lang="en-US" smtClean="0"/>
              <a:t>3/15/2018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1EF66-5762-C24F-A5C7-B88A2846CA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7809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82815-4420-0C4B-8A38-13E3ACCFADAC}" type="datetimeFigureOut">
              <a:rPr lang="en-US" smtClean="0"/>
              <a:t>3/15/2018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1EF66-5762-C24F-A5C7-B88A2846CA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4106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82815-4420-0C4B-8A38-13E3ACCFADAC}" type="datetimeFigureOut">
              <a:rPr lang="en-US" smtClean="0"/>
              <a:t>3/15/2018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1EF66-5762-C24F-A5C7-B88A2846CA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3898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82815-4420-0C4B-8A38-13E3ACCFADAC}" type="datetimeFigureOut">
              <a:rPr lang="en-US" smtClean="0"/>
              <a:t>3/15/2018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1EF66-5762-C24F-A5C7-B88A2846CA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8077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82815-4420-0C4B-8A38-13E3ACCFADAC}" type="datetimeFigureOut">
              <a:rPr lang="en-US" smtClean="0"/>
              <a:t>3/15/2018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1EF66-5762-C24F-A5C7-B88A2846CA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8614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82815-4420-0C4B-8A38-13E3ACCFADAC}" type="datetimeFigureOut">
              <a:rPr lang="en-US" smtClean="0"/>
              <a:t>3/15/2018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1EF66-5762-C24F-A5C7-B88A2846CA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2375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82815-4420-0C4B-8A38-13E3ACCFADAC}" type="datetimeFigureOut">
              <a:rPr lang="en-US" smtClean="0"/>
              <a:t>3/15/2018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1EF66-5762-C24F-A5C7-B88A2846CA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7008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82815-4420-0C4B-8A38-13E3ACCFADAC}" type="datetimeFigureOut">
              <a:rPr lang="en-US" smtClean="0"/>
              <a:t>3/15/2018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1EF66-5762-C24F-A5C7-B88A2846CA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4543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282815-4420-0C4B-8A38-13E3ACCFADAC}" type="datetimeFigureOut">
              <a:rPr lang="en-US" smtClean="0"/>
              <a:t>3/15/2018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01EF66-5762-C24F-A5C7-B88A2846CA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888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transmissionbt.com/" TargetMode="External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academictorrents.com/" TargetMode="External"/><Relationship Id="rId5" Type="http://schemas.openxmlformats.org/officeDocument/2006/relationships/hyperlink" Target="https://deluge-torrent.org/" TargetMode="External"/><Relationship Id="rId4" Type="http://schemas.openxmlformats.org/officeDocument/2006/relationships/hyperlink" Target="https://www.utorrent.com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hostb.org/" TargetMode="External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astebin.com/" TargetMode="External"/><Relationship Id="rId5" Type="http://schemas.openxmlformats.org/officeDocument/2006/relationships/hyperlink" Target="https://mega.nz/" TargetMode="External"/><Relationship Id="rId4" Type="http://schemas.openxmlformats.org/officeDocument/2006/relationships/hyperlink" Target="https://file.pizza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git-scm.com/downloads" TargetMode="External"/><Relationship Id="rId3" Type="http://schemas.openxmlformats.org/officeDocument/2006/relationships/hyperlink" Target="https://transmissionbt.com/" TargetMode="External"/><Relationship Id="rId7" Type="http://schemas.openxmlformats.org/officeDocument/2006/relationships/hyperlink" Target="https://docs.docker.com/install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sublimetext.com/" TargetMode="External"/><Relationship Id="rId5" Type="http://schemas.openxmlformats.org/officeDocument/2006/relationships/hyperlink" Target="https://atom.io/" TargetMode="External"/><Relationship Id="rId10" Type="http://schemas.openxmlformats.org/officeDocument/2006/relationships/image" Target="../media/image1.png"/><Relationship Id="rId4" Type="http://schemas.openxmlformats.org/officeDocument/2006/relationships/hyperlink" Target="https://www.utorrent.com/" TargetMode="External"/><Relationship Id="rId9" Type="http://schemas.openxmlformats.org/officeDocument/2006/relationships/hyperlink" Target="https://www.libreoffice.org/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tif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tif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e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e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e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e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jp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jp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jp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548640"/>
            <a:ext cx="12192000" cy="2625649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5200" dirty="0" smtClean="0">
                <a:solidFill>
                  <a:schemeClr val="bg2">
                    <a:lumMod val="25000"/>
                  </a:schemeClr>
                </a:solidFill>
              </a:rPr>
              <a:t>Large-Scale Digital Preservation </a:t>
            </a:r>
            <a:br>
              <a:rPr lang="en-US" sz="5200" dirty="0" smtClean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5200" dirty="0" smtClean="0">
                <a:solidFill>
                  <a:schemeClr val="bg2">
                    <a:lumMod val="25000"/>
                  </a:schemeClr>
                </a:solidFill>
              </a:rPr>
              <a:t>Under Adversarial Conditions</a:t>
            </a:r>
            <a:endParaRPr lang="en-US" sz="5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596640"/>
            <a:ext cx="9144000" cy="1054140"/>
          </a:xfrm>
        </p:spPr>
        <p:txBody>
          <a:bodyPr>
            <a:normAutofit fontScale="92500" lnSpcReduction="20000"/>
          </a:bodyPr>
          <a:lstStyle/>
          <a:p>
            <a:r>
              <a:rPr lang="en-US" sz="2600" b="1" dirty="0" smtClean="0">
                <a:solidFill>
                  <a:schemeClr val="bg2">
                    <a:lumMod val="25000"/>
                  </a:schemeClr>
                </a:solidFill>
              </a:rPr>
              <a:t>Stephen Reid McLaughlin</a:t>
            </a:r>
          </a:p>
          <a:p>
            <a:r>
              <a:rPr lang="en-US" sz="2100" dirty="0" smtClean="0">
                <a:solidFill>
                  <a:schemeClr val="bg2">
                    <a:lumMod val="25000"/>
                  </a:schemeClr>
                </a:solidFill>
              </a:rPr>
              <a:t>March 17, 2018</a:t>
            </a:r>
          </a:p>
          <a:p>
            <a:r>
              <a:rPr lang="en-US" sz="2100" dirty="0" smtClean="0">
                <a:solidFill>
                  <a:schemeClr val="bg2">
                    <a:lumMod val="25000"/>
                  </a:schemeClr>
                </a:solidFill>
              </a:rPr>
              <a:t>Athens, Greece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112" y="4928385"/>
            <a:ext cx="4303776" cy="685800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8561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Shadow libs as a useful model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900" dirty="0" smtClean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Collaborative work with limited resources</a:t>
            </a:r>
          </a:p>
          <a:p>
            <a:pPr>
              <a:lnSpc>
                <a:spcPct val="110000"/>
              </a:lnSpc>
            </a:pPr>
            <a:r>
              <a:rPr lang="en-US" sz="2900" dirty="0" smtClean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Rapid institutional life cycle</a:t>
            </a:r>
          </a:p>
          <a:p>
            <a:pPr>
              <a:lnSpc>
                <a:spcPct val="110000"/>
              </a:lnSpc>
            </a:pPr>
            <a:r>
              <a:rPr lang="en-US" sz="2900" dirty="0" smtClean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Suppressed institutional ego</a:t>
            </a:r>
          </a:p>
          <a:p>
            <a:pPr>
              <a:lnSpc>
                <a:spcPct val="110000"/>
              </a:lnSpc>
            </a:pPr>
            <a:r>
              <a:rPr lang="en-US" sz="2900" dirty="0" smtClean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Diversity of practices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5872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Shadow librarianship in practice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900" dirty="0" smtClean="0">
                <a:solidFill>
                  <a:schemeClr val="bg2">
                    <a:lumMod val="25000"/>
                  </a:schemeClr>
                </a:solidFill>
              </a:rPr>
              <a:t>Book scanning (Medak </a:t>
            </a:r>
            <a:r>
              <a:rPr lang="en-US" sz="2900" dirty="0">
                <a:solidFill>
                  <a:schemeClr val="bg2">
                    <a:lumMod val="25000"/>
                  </a:schemeClr>
                </a:solidFill>
              </a:rPr>
              <a:t>and </a:t>
            </a:r>
            <a:r>
              <a:rPr lang="en-US" sz="2900" dirty="0" err="1">
                <a:solidFill>
                  <a:schemeClr val="bg2">
                    <a:lumMod val="25000"/>
                  </a:schemeClr>
                </a:solidFill>
              </a:rPr>
              <a:t>Sekulić</a:t>
            </a:r>
            <a:r>
              <a:rPr lang="en-US" sz="29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900" dirty="0" smtClean="0">
                <a:solidFill>
                  <a:schemeClr val="bg2">
                    <a:lumMod val="25000"/>
                  </a:schemeClr>
                </a:solidFill>
              </a:rPr>
              <a:t>2014)</a:t>
            </a:r>
          </a:p>
          <a:p>
            <a:pPr>
              <a:lnSpc>
                <a:spcPct val="110000"/>
              </a:lnSpc>
            </a:pPr>
            <a:r>
              <a:rPr lang="en-US" sz="2900" dirty="0">
                <a:solidFill>
                  <a:schemeClr val="bg2">
                    <a:lumMod val="25000"/>
                  </a:schemeClr>
                </a:solidFill>
              </a:rPr>
              <a:t>Decentralized online sharing (Mars, </a:t>
            </a:r>
            <a:r>
              <a:rPr lang="en-US" sz="2900" dirty="0" err="1">
                <a:solidFill>
                  <a:schemeClr val="bg2">
                    <a:lumMod val="25000"/>
                  </a:schemeClr>
                </a:solidFill>
              </a:rPr>
              <a:t>Zarroug</a:t>
            </a:r>
            <a:r>
              <a:rPr lang="en-US" sz="2900" dirty="0">
                <a:solidFill>
                  <a:schemeClr val="bg2">
                    <a:lumMod val="25000"/>
                  </a:schemeClr>
                </a:solidFill>
              </a:rPr>
              <a:t>, and Medak </a:t>
            </a:r>
            <a:r>
              <a:rPr lang="en-US" sz="2900" dirty="0" smtClean="0">
                <a:solidFill>
                  <a:schemeClr val="bg2">
                    <a:lumMod val="25000"/>
                  </a:schemeClr>
                </a:solidFill>
              </a:rPr>
              <a:t>2015)</a:t>
            </a:r>
          </a:p>
          <a:p>
            <a:pPr>
              <a:lnSpc>
                <a:spcPct val="110000"/>
              </a:lnSpc>
            </a:pPr>
            <a:r>
              <a:rPr lang="en-US" sz="2900" dirty="0" smtClean="0">
                <a:solidFill>
                  <a:schemeClr val="bg2">
                    <a:lumMod val="25000"/>
                  </a:schemeClr>
                </a:solidFill>
              </a:rPr>
              <a:t>Evading digital forensics (</a:t>
            </a:r>
            <a:r>
              <a:rPr lang="en-US" sz="2900" dirty="0" err="1" smtClean="0">
                <a:solidFill>
                  <a:schemeClr val="bg2">
                    <a:lumMod val="25000"/>
                  </a:schemeClr>
                </a:solidFill>
              </a:rPr>
              <a:t>Mazurov</a:t>
            </a:r>
            <a:r>
              <a:rPr lang="en-US" sz="2900" dirty="0" smtClean="0">
                <a:solidFill>
                  <a:schemeClr val="bg2">
                    <a:lumMod val="25000"/>
                  </a:schemeClr>
                </a:solidFill>
              </a:rPr>
              <a:t> 2015)</a:t>
            </a:r>
          </a:p>
          <a:p>
            <a:pPr>
              <a:lnSpc>
                <a:spcPct val="110000"/>
              </a:lnSpc>
            </a:pPr>
            <a:r>
              <a:rPr lang="en-US" sz="2900" dirty="0" smtClean="0">
                <a:solidFill>
                  <a:schemeClr val="bg2">
                    <a:lumMod val="25000"/>
                  </a:schemeClr>
                </a:solidFill>
              </a:rPr>
              <a:t>Division of labor (Williwaw </a:t>
            </a:r>
            <a:r>
              <a:rPr lang="en-US" sz="2900" dirty="0">
                <a:solidFill>
                  <a:schemeClr val="bg2">
                    <a:lumMod val="25000"/>
                  </a:schemeClr>
                </a:solidFill>
              </a:rPr>
              <a:t>et al. 2013)</a:t>
            </a:r>
            <a:endParaRPr lang="en-US" sz="2900" dirty="0" smtClean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endParaRPr lang="en-US" sz="2900" dirty="0" smtClean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endParaRPr lang="en-US" sz="2900" dirty="0" smtClean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429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070882" y="1914436"/>
            <a:ext cx="10050235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800" dirty="0" err="1"/>
              <a:t>Blockchain</a:t>
            </a:r>
            <a:r>
              <a:rPr lang="en-US" sz="4800" dirty="0"/>
              <a:t> = unique ownership</a:t>
            </a:r>
            <a:br>
              <a:rPr lang="en-US" sz="4800" dirty="0"/>
            </a:br>
            <a:r>
              <a:rPr lang="en-US" sz="4800" dirty="0"/>
              <a:t/>
            </a:r>
            <a:br>
              <a:rPr lang="en-US" sz="4800" dirty="0"/>
            </a:br>
            <a:r>
              <a:rPr lang="en-US" sz="4800" dirty="0" err="1"/>
              <a:t>BitTorrent</a:t>
            </a:r>
            <a:r>
              <a:rPr lang="en-US" sz="4800" dirty="0"/>
              <a:t> </a:t>
            </a:r>
            <a:r>
              <a:rPr lang="en-US" sz="4800" dirty="0" smtClean="0"/>
              <a:t>= distributed </a:t>
            </a:r>
            <a:r>
              <a:rPr lang="en-US" sz="4800" dirty="0"/>
              <a:t>buffet</a:t>
            </a:r>
            <a:br>
              <a:rPr lang="en-US" sz="4800" dirty="0"/>
            </a:b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850704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190875" y="824299"/>
            <a:ext cx="5810250" cy="49552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err="1"/>
              <a:t>Blockchains</a:t>
            </a:r>
            <a:r>
              <a:rPr lang="en-US" sz="2800" dirty="0"/>
              <a:t> are designed to avoid the </a:t>
            </a:r>
            <a:r>
              <a:rPr lang="en-US" sz="2800" dirty="0" smtClean="0"/>
              <a:t>double spending problem.</a:t>
            </a:r>
            <a:r>
              <a:rPr lang="en-US" sz="1200" dirty="0"/>
              <a:t/>
            </a:r>
            <a:br>
              <a:rPr lang="en-US" sz="1200" dirty="0"/>
            </a:br>
            <a:r>
              <a:rPr lang="en-US" sz="1200" dirty="0"/>
              <a:t/>
            </a:r>
            <a:br>
              <a:rPr lang="en-US" sz="1200" dirty="0"/>
            </a:br>
            <a:r>
              <a:rPr lang="en-US" sz="1200" dirty="0" smtClean="0"/>
              <a:t> </a:t>
            </a:r>
            <a:r>
              <a:rPr lang="en-US" sz="2800" dirty="0" smtClean="0"/>
              <a:t>       </a:t>
            </a:r>
            <a:r>
              <a:rPr lang="en-US" sz="2800" i="1" dirty="0" smtClean="0"/>
              <a:t>But </a:t>
            </a:r>
            <a:r>
              <a:rPr lang="en-US" sz="2800" i="1" dirty="0"/>
              <a:t>I like double spending!</a:t>
            </a:r>
            <a:br>
              <a:rPr lang="en-US" sz="2800" i="1" dirty="0"/>
            </a:br>
            <a:r>
              <a:rPr lang="en-US" sz="2800" dirty="0"/>
              <a:t/>
            </a:r>
            <a:br>
              <a:rPr lang="en-US" sz="2800" dirty="0"/>
            </a:br>
            <a:r>
              <a:rPr lang="en-US" sz="2800" dirty="0"/>
              <a:t>They’re designed to be indelible.</a:t>
            </a:r>
            <a:r>
              <a:rPr lang="en-US" sz="1200" dirty="0"/>
              <a:t/>
            </a:r>
            <a:br>
              <a:rPr lang="en-US" sz="1200" dirty="0"/>
            </a:br>
            <a:r>
              <a:rPr lang="en-US" sz="1200" dirty="0"/>
              <a:t/>
            </a:r>
            <a:br>
              <a:rPr lang="en-US" sz="1200" dirty="0"/>
            </a:br>
            <a:r>
              <a:rPr lang="en-US" sz="1200" dirty="0" smtClean="0"/>
              <a:t> </a:t>
            </a:r>
            <a:r>
              <a:rPr lang="en-US" sz="2800" dirty="0" smtClean="0"/>
              <a:t>       </a:t>
            </a:r>
            <a:r>
              <a:rPr lang="en-US" sz="2800" i="1" dirty="0" smtClean="0"/>
              <a:t>But </a:t>
            </a:r>
            <a:r>
              <a:rPr lang="en-US" sz="2800" i="1" dirty="0"/>
              <a:t>I like obfuscation!</a:t>
            </a:r>
            <a:br>
              <a:rPr lang="en-US" sz="2800" i="1" dirty="0"/>
            </a:br>
            <a:r>
              <a:rPr lang="en-US" sz="2800" dirty="0"/>
              <a:t/>
            </a:r>
            <a:br>
              <a:rPr lang="en-US" sz="2800" dirty="0"/>
            </a:br>
            <a:r>
              <a:rPr lang="en-US" sz="2800" dirty="0"/>
              <a:t>They’re designed to keep everyone on the same </a:t>
            </a:r>
            <a:r>
              <a:rPr lang="en-US" sz="2800" dirty="0" smtClean="0"/>
              <a:t>page.</a:t>
            </a:r>
            <a:r>
              <a:rPr lang="en-US" sz="1200" dirty="0"/>
              <a:t/>
            </a:r>
            <a:br>
              <a:rPr lang="en-US" sz="1200" dirty="0"/>
            </a:br>
            <a:r>
              <a:rPr lang="en-US" sz="1200" dirty="0"/>
              <a:t/>
            </a:r>
            <a:br>
              <a:rPr lang="en-US" sz="1200" dirty="0"/>
            </a:br>
            <a:r>
              <a:rPr lang="en-US" sz="1200" dirty="0" smtClean="0"/>
              <a:t> </a:t>
            </a:r>
            <a:r>
              <a:rPr lang="en-US" sz="2800" dirty="0" smtClean="0"/>
              <a:t>       </a:t>
            </a:r>
            <a:r>
              <a:rPr lang="en-US" sz="2800" i="1" dirty="0" smtClean="0"/>
              <a:t>But I </a:t>
            </a:r>
            <a:r>
              <a:rPr lang="en-US" sz="2800" i="1" dirty="0"/>
              <a:t>like variants!</a:t>
            </a:r>
          </a:p>
        </p:txBody>
      </p:sp>
    </p:spTree>
    <p:extLst>
      <p:ext uri="{BB962C8B-B14F-4D97-AF65-F5344CB8AC3E}">
        <p14:creationId xmlns:p14="http://schemas.microsoft.com/office/powerpoint/2010/main" val="2813662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190875" y="2277542"/>
            <a:ext cx="581025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6000" i="1" dirty="0"/>
              <a:t>de </a:t>
            </a:r>
            <a:r>
              <a:rPr lang="fr-FR" sz="6000" i="1" dirty="0" err="1"/>
              <a:t>gustibus</a:t>
            </a:r>
            <a:r>
              <a:rPr lang="fr-FR" sz="6000" i="1" dirty="0"/>
              <a:t> non est </a:t>
            </a:r>
            <a:r>
              <a:rPr lang="fr-FR" sz="6000" i="1" dirty="0" err="1"/>
              <a:t>disputandum</a:t>
            </a:r>
            <a:r>
              <a:rPr lang="fr-FR" sz="6000" i="1" dirty="0"/>
              <a:t>.</a:t>
            </a:r>
            <a:endParaRPr lang="en-US" sz="6000" i="1" dirty="0"/>
          </a:p>
        </p:txBody>
      </p:sp>
    </p:spTree>
    <p:extLst>
      <p:ext uri="{BB962C8B-B14F-4D97-AF65-F5344CB8AC3E}">
        <p14:creationId xmlns:p14="http://schemas.microsoft.com/office/powerpoint/2010/main" val="3134858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6430" y="1339121"/>
            <a:ext cx="7039139" cy="4914115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The </a:t>
            </a:r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</a:rPr>
              <a:t>BitTorrent</a:t>
            </a:r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 protocol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2351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Major </a:t>
            </a:r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</a:rPr>
              <a:t>BitTorrent</a:t>
            </a:r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 clients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>
            <a:noAutofit/>
          </a:bodyPr>
          <a:lstStyle/>
          <a:p>
            <a:r>
              <a:rPr lang="en-US" sz="3200" dirty="0"/>
              <a:t>Transmission </a:t>
            </a:r>
            <a:r>
              <a:rPr lang="en-US" sz="3200" dirty="0" smtClean="0"/>
              <a:t>(free software)</a:t>
            </a:r>
          </a:p>
          <a:p>
            <a:pPr marL="457200" lvl="1" indent="0">
              <a:buNone/>
            </a:pPr>
            <a:r>
              <a:rPr lang="en-US" sz="3200" dirty="0" smtClean="0">
                <a:hlinkClick r:id="rId3"/>
              </a:rPr>
              <a:t>https</a:t>
            </a:r>
            <a:r>
              <a:rPr lang="en-US" sz="3200" dirty="0">
                <a:hlinkClick r:id="rId3"/>
              </a:rPr>
              <a:t>://transmissionbt.com</a:t>
            </a:r>
            <a:endParaRPr lang="en-US" sz="3200" dirty="0"/>
          </a:p>
          <a:p>
            <a:r>
              <a:rPr lang="el-GR" sz="3200" dirty="0"/>
              <a:t>μ</a:t>
            </a:r>
            <a:r>
              <a:rPr lang="en-US" sz="3200" dirty="0"/>
              <a:t>Torrent (easy and </a:t>
            </a:r>
            <a:r>
              <a:rPr lang="en-US" sz="3200" dirty="0" smtClean="0"/>
              <a:t>reliable)</a:t>
            </a:r>
          </a:p>
          <a:p>
            <a:pPr marL="457200" lvl="1" indent="0">
              <a:buNone/>
            </a:pPr>
            <a:r>
              <a:rPr lang="en-US" sz="3200" dirty="0" smtClean="0">
                <a:hlinkClick r:id="rId4"/>
              </a:rPr>
              <a:t>https</a:t>
            </a:r>
            <a:r>
              <a:rPr lang="en-US" sz="3200" dirty="0">
                <a:hlinkClick r:id="rId4"/>
              </a:rPr>
              <a:t>://www.utorrent.com</a:t>
            </a:r>
            <a:endParaRPr lang="en-US" sz="3200" dirty="0"/>
          </a:p>
          <a:p>
            <a:r>
              <a:rPr lang="en-US" sz="3200" dirty="0"/>
              <a:t> Deluge (free software, works well with proxies)</a:t>
            </a:r>
          </a:p>
          <a:p>
            <a:pPr marL="457200" lvl="1" indent="0">
              <a:buNone/>
            </a:pPr>
            <a:r>
              <a:rPr lang="en-US" sz="3200" dirty="0">
                <a:hlinkClick r:id="rId5"/>
              </a:rPr>
              <a:t>https://</a:t>
            </a:r>
            <a:r>
              <a:rPr lang="en-US" sz="3200" dirty="0" smtClean="0">
                <a:hlinkClick r:id="rId5"/>
              </a:rPr>
              <a:t>deluge-torrent.org</a:t>
            </a:r>
            <a:endParaRPr lang="en-US" sz="3200" dirty="0"/>
          </a:p>
          <a:p>
            <a:pPr marL="0" lvl="0" indent="0">
              <a:buNone/>
            </a:pPr>
            <a:r>
              <a:rPr lang="en-US" sz="3200" dirty="0" smtClean="0"/>
              <a:t/>
            </a:r>
            <a:br>
              <a:rPr lang="en-US" sz="3200" dirty="0" smtClean="0"/>
            </a:br>
            <a:r>
              <a:rPr lang="en-US" sz="3200" dirty="0" smtClean="0"/>
              <a:t>Try </a:t>
            </a:r>
            <a:r>
              <a:rPr lang="en-US" sz="3200" dirty="0"/>
              <a:t>grabbing a dataset from </a:t>
            </a:r>
            <a:r>
              <a:rPr lang="en-US" sz="3200" dirty="0" smtClean="0">
                <a:hlinkClick r:id="rId6"/>
              </a:rPr>
              <a:t>http</a:t>
            </a:r>
            <a:r>
              <a:rPr lang="en-US" sz="3200" dirty="0">
                <a:hlinkClick r:id="rId6"/>
              </a:rPr>
              <a:t>://</a:t>
            </a:r>
            <a:r>
              <a:rPr lang="en-US" sz="3200" dirty="0" smtClean="0">
                <a:hlinkClick r:id="rId6"/>
              </a:rPr>
              <a:t>academictorrents.com</a:t>
            </a:r>
            <a:endParaRPr lang="en-US" sz="32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7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7073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On-the-fly </a:t>
            </a:r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data sharing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>
            <a:noAutofit/>
          </a:bodyPr>
          <a:lstStyle/>
          <a:p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hostb.org</a:t>
            </a:r>
            <a:endParaRPr lang="en-US" dirty="0" smtClean="0"/>
          </a:p>
          <a:p>
            <a:pPr marL="457200" lvl="1" indent="0">
              <a:buNone/>
            </a:pPr>
            <a:r>
              <a:rPr lang="en-US" dirty="0" smtClean="0"/>
              <a:t>A quick and </a:t>
            </a:r>
            <a:r>
              <a:rPr lang="en-US" dirty="0" smtClean="0"/>
              <a:t>easy</a:t>
            </a:r>
            <a:r>
              <a:rPr lang="en-US" dirty="0" smtClean="0"/>
              <a:t> </a:t>
            </a:r>
            <a:r>
              <a:rPr lang="en-US" dirty="0" smtClean="0"/>
              <a:t>file </a:t>
            </a:r>
            <a:r>
              <a:rPr lang="en-US" dirty="0" smtClean="0"/>
              <a:t>locker; has a useful command line utility</a:t>
            </a:r>
            <a:endParaRPr lang="en-US" dirty="0" smtClean="0"/>
          </a:p>
          <a:p>
            <a:pPr marL="0" indent="0">
              <a:buNone/>
            </a:pPr>
            <a:endParaRPr lang="en-US" sz="800" dirty="0" smtClean="0"/>
          </a:p>
          <a:p>
            <a:r>
              <a:rPr lang="en-US" dirty="0" smtClean="0">
                <a:hlinkClick r:id="rId4"/>
              </a:rPr>
              <a:t>https</a:t>
            </a:r>
            <a:r>
              <a:rPr lang="en-US" dirty="0">
                <a:hlinkClick r:id="rId4"/>
              </a:rPr>
              <a:t>://</a:t>
            </a:r>
            <a:r>
              <a:rPr lang="en-US" dirty="0" smtClean="0">
                <a:hlinkClick r:id="rId4"/>
              </a:rPr>
              <a:t>file.pizza</a:t>
            </a:r>
            <a:endParaRPr lang="en-US" dirty="0" smtClean="0"/>
          </a:p>
          <a:p>
            <a:pPr lvl="1"/>
            <a:r>
              <a:rPr lang="en-US" dirty="0" smtClean="0"/>
              <a:t>Temporary browser-to-browser transfer; doesn’t </a:t>
            </a:r>
            <a:r>
              <a:rPr lang="en-US" dirty="0"/>
              <a:t>work on </a:t>
            </a:r>
            <a:r>
              <a:rPr lang="en-US" dirty="0" smtClean="0"/>
              <a:t>mobile</a:t>
            </a:r>
            <a:endParaRPr lang="en-US" dirty="0"/>
          </a:p>
          <a:p>
            <a:endParaRPr lang="en-US" sz="800" dirty="0"/>
          </a:p>
          <a:p>
            <a:r>
              <a:rPr lang="en-US" dirty="0">
                <a:hlinkClick r:id="rId5"/>
              </a:rPr>
              <a:t>https://</a:t>
            </a:r>
            <a:r>
              <a:rPr lang="en-US" dirty="0" smtClean="0">
                <a:hlinkClick r:id="rId5"/>
              </a:rPr>
              <a:t>mega.nz</a:t>
            </a:r>
            <a:endParaRPr lang="en-US" dirty="0" smtClean="0"/>
          </a:p>
          <a:p>
            <a:pPr lvl="1"/>
            <a:r>
              <a:rPr lang="en-US" dirty="0" smtClean="0"/>
              <a:t>Offers </a:t>
            </a:r>
            <a:r>
              <a:rPr lang="en-US" dirty="0" smtClean="0"/>
              <a:t>full encryption</a:t>
            </a:r>
            <a:endParaRPr lang="en-US" dirty="0"/>
          </a:p>
          <a:p>
            <a:endParaRPr lang="en-US" sz="800" dirty="0"/>
          </a:p>
          <a:p>
            <a:r>
              <a:rPr lang="en-US" dirty="0">
                <a:hlinkClick r:id="rId6"/>
              </a:rPr>
              <a:t>https://</a:t>
            </a:r>
            <a:r>
              <a:rPr lang="en-US" dirty="0" smtClean="0">
                <a:hlinkClick r:id="rId6"/>
              </a:rPr>
              <a:t>pastebin.com</a:t>
            </a:r>
            <a:endParaRPr lang="en-US" dirty="0" smtClean="0"/>
          </a:p>
          <a:p>
            <a:pPr lvl="1"/>
            <a:r>
              <a:rPr lang="en-US" dirty="0" smtClean="0"/>
              <a:t>Copy-and-paste plaintext only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7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5446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dirty="0" smtClean="0">
                <a:solidFill>
                  <a:schemeClr val="bg2">
                    <a:lumMod val="25000"/>
                  </a:schemeClr>
                </a:solidFill>
              </a:rPr>
              <a:t>ABUT</a:t>
            </a:r>
            <a:endParaRPr lang="en-US" sz="5400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>
            <a:noAutofit/>
          </a:bodyPr>
          <a:lstStyle/>
          <a:p>
            <a:r>
              <a:rPr lang="en-US" sz="4400" dirty="0" smtClean="0"/>
              <a:t>Always</a:t>
            </a:r>
          </a:p>
          <a:p>
            <a:r>
              <a:rPr lang="en-US" sz="4400" dirty="0" smtClean="0"/>
              <a:t>Be</a:t>
            </a:r>
          </a:p>
          <a:p>
            <a:r>
              <a:rPr lang="en-US" sz="4400" dirty="0" smtClean="0"/>
              <a:t>Using</a:t>
            </a:r>
          </a:p>
          <a:p>
            <a:r>
              <a:rPr lang="en-US" sz="4400" dirty="0" smtClean="0"/>
              <a:t>Tor</a:t>
            </a:r>
            <a:endParaRPr lang="en-US" sz="4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638752" y="4928160"/>
            <a:ext cx="610590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4000" dirty="0"/>
              <a:t>https://</a:t>
            </a:r>
            <a:r>
              <a:rPr lang="en-US" sz="4000" dirty="0" smtClean="0"/>
              <a:t>www.torproject.org</a:t>
            </a:r>
            <a:endParaRPr lang="en-US" sz="4000" dirty="0"/>
          </a:p>
        </p:txBody>
      </p:sp>
      <p:pic>
        <p:nvPicPr>
          <p:cNvPr id="5124" name="Picture 4" descr="File:Tor-logo-2011-flat.sv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0004" y="2974422"/>
            <a:ext cx="2914650" cy="1762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8616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dirty="0" smtClean="0">
                <a:solidFill>
                  <a:schemeClr val="bg2">
                    <a:lumMod val="25000"/>
                  </a:schemeClr>
                </a:solidFill>
              </a:rPr>
              <a:t>HTHICYNI</a:t>
            </a:r>
            <a:endParaRPr lang="en-US" sz="5400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>
            <a:noAutofit/>
          </a:bodyPr>
          <a:lstStyle/>
          <a:p>
            <a:pPr>
              <a:lnSpc>
                <a:spcPct val="75000"/>
              </a:lnSpc>
            </a:pPr>
            <a:r>
              <a:rPr lang="en-US" sz="3900" dirty="0" smtClean="0"/>
              <a:t>Have</a:t>
            </a:r>
          </a:p>
          <a:p>
            <a:pPr>
              <a:lnSpc>
                <a:spcPct val="75000"/>
              </a:lnSpc>
            </a:pPr>
            <a:r>
              <a:rPr lang="en-US" sz="3900" dirty="0" smtClean="0"/>
              <a:t>Tor</a:t>
            </a:r>
          </a:p>
          <a:p>
            <a:pPr>
              <a:lnSpc>
                <a:spcPct val="75000"/>
              </a:lnSpc>
            </a:pPr>
            <a:r>
              <a:rPr lang="en-US" sz="3900" dirty="0" smtClean="0"/>
              <a:t>Handy</a:t>
            </a:r>
          </a:p>
          <a:p>
            <a:pPr>
              <a:lnSpc>
                <a:spcPct val="75000"/>
              </a:lnSpc>
            </a:pPr>
            <a:r>
              <a:rPr lang="en-US" sz="3900" dirty="0" smtClean="0"/>
              <a:t>In</a:t>
            </a:r>
          </a:p>
          <a:p>
            <a:pPr>
              <a:lnSpc>
                <a:spcPct val="75000"/>
              </a:lnSpc>
            </a:pPr>
            <a:r>
              <a:rPr lang="en-US" sz="3900" dirty="0" smtClean="0"/>
              <a:t>Case</a:t>
            </a:r>
          </a:p>
          <a:p>
            <a:pPr>
              <a:lnSpc>
                <a:spcPct val="75000"/>
              </a:lnSpc>
            </a:pPr>
            <a:r>
              <a:rPr lang="en-US" sz="3900" dirty="0" smtClean="0"/>
              <a:t>You</a:t>
            </a:r>
          </a:p>
          <a:p>
            <a:pPr>
              <a:lnSpc>
                <a:spcPct val="75000"/>
              </a:lnSpc>
            </a:pPr>
            <a:r>
              <a:rPr lang="en-US" sz="3900" dirty="0" smtClean="0"/>
              <a:t>Need</a:t>
            </a:r>
          </a:p>
          <a:p>
            <a:pPr>
              <a:lnSpc>
                <a:spcPct val="75000"/>
              </a:lnSpc>
            </a:pPr>
            <a:r>
              <a:rPr lang="en-US" sz="3900" dirty="0" smtClean="0"/>
              <a:t>It</a:t>
            </a:r>
            <a:endParaRPr lang="en-US" sz="39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638752" y="4928160"/>
            <a:ext cx="610590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4000" dirty="0"/>
              <a:t>https://</a:t>
            </a:r>
            <a:r>
              <a:rPr lang="en-US" sz="4000" dirty="0" smtClean="0"/>
              <a:t>www.torproject.org</a:t>
            </a:r>
            <a:endParaRPr lang="en-US" sz="4000" dirty="0"/>
          </a:p>
        </p:txBody>
      </p:sp>
      <p:pic>
        <p:nvPicPr>
          <p:cNvPr id="5124" name="Picture 4" descr="File:Tor-logo-2011-flat.sv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0004" y="2974422"/>
            <a:ext cx="2914650" cy="1762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1075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What you’ll need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838200" y="1584552"/>
            <a:ext cx="10943158" cy="4668684"/>
          </a:xfrm>
        </p:spPr>
        <p:txBody>
          <a:bodyPr>
            <a:normAutofit fontScale="70000" lnSpcReduction="20000"/>
          </a:bodyPr>
          <a:lstStyle/>
          <a:p>
            <a:pPr lvl="0"/>
            <a:r>
              <a:rPr lang="en-US" sz="4000" dirty="0" smtClean="0"/>
              <a:t>A </a:t>
            </a:r>
            <a:r>
              <a:rPr lang="en-US" sz="4000" dirty="0" err="1" smtClean="0"/>
              <a:t>BitTorrent</a:t>
            </a:r>
            <a:r>
              <a:rPr lang="en-US" sz="4000" dirty="0" smtClean="0"/>
              <a:t> client</a:t>
            </a:r>
          </a:p>
          <a:p>
            <a:pPr marL="457200" lvl="1" indent="0">
              <a:buNone/>
            </a:pPr>
            <a:r>
              <a:rPr lang="en-US" sz="3600" dirty="0" smtClean="0"/>
              <a:t>Transmission: </a:t>
            </a:r>
            <a:r>
              <a:rPr lang="en-US" sz="3600" dirty="0" smtClean="0">
                <a:hlinkClick r:id="rId3"/>
              </a:rPr>
              <a:t>https://transmissionbt.com/</a:t>
            </a:r>
            <a:endParaRPr lang="en-US" sz="3600" dirty="0" smtClean="0"/>
          </a:p>
          <a:p>
            <a:pPr marL="457200" lvl="1" indent="0">
              <a:buNone/>
            </a:pPr>
            <a:r>
              <a:rPr lang="el-GR" sz="3600" dirty="0" smtClean="0"/>
              <a:t>μ</a:t>
            </a:r>
            <a:r>
              <a:rPr lang="en-US" sz="3600" dirty="0"/>
              <a:t>Torrent: </a:t>
            </a:r>
            <a:r>
              <a:rPr lang="en-US" sz="3600" dirty="0">
                <a:hlinkClick r:id="rId4"/>
              </a:rPr>
              <a:t>https://www.utorrent.com</a:t>
            </a:r>
            <a:r>
              <a:rPr lang="en-US" sz="3600" dirty="0" smtClean="0">
                <a:hlinkClick r:id="rId4"/>
              </a:rPr>
              <a:t>/</a:t>
            </a:r>
            <a:endParaRPr lang="en-US" sz="3600" dirty="0" smtClean="0"/>
          </a:p>
          <a:p>
            <a:pPr lvl="0"/>
            <a:r>
              <a:rPr lang="en-US" sz="4000" dirty="0" smtClean="0"/>
              <a:t>A text editor</a:t>
            </a:r>
          </a:p>
          <a:p>
            <a:pPr marL="457200" lvl="1" indent="0">
              <a:buNone/>
            </a:pPr>
            <a:r>
              <a:rPr lang="en-US" sz="3600" dirty="0" smtClean="0"/>
              <a:t>Atom</a:t>
            </a:r>
            <a:r>
              <a:rPr lang="en-US" sz="3600" dirty="0"/>
              <a:t>: </a:t>
            </a:r>
            <a:r>
              <a:rPr lang="en-US" sz="3600" dirty="0">
                <a:hlinkClick r:id="rId5"/>
              </a:rPr>
              <a:t>https://</a:t>
            </a:r>
            <a:r>
              <a:rPr lang="en-US" sz="3600" dirty="0" smtClean="0">
                <a:hlinkClick r:id="rId5"/>
              </a:rPr>
              <a:t>atom.io/</a:t>
            </a:r>
            <a:endParaRPr lang="en-US" sz="3600" dirty="0" smtClean="0"/>
          </a:p>
          <a:p>
            <a:pPr marL="457200" lvl="1" indent="0">
              <a:buNone/>
            </a:pPr>
            <a:r>
              <a:rPr lang="en-US" sz="3600" dirty="0" smtClean="0"/>
              <a:t>Sublime Text: </a:t>
            </a:r>
            <a:r>
              <a:rPr lang="en-US" sz="3600" dirty="0" smtClean="0">
                <a:hlinkClick r:id="rId6"/>
              </a:rPr>
              <a:t>https://www.sublimetext.com/</a:t>
            </a:r>
            <a:endParaRPr lang="en-US" sz="3600" dirty="0" smtClean="0"/>
          </a:p>
          <a:p>
            <a:pPr lvl="0"/>
            <a:r>
              <a:rPr lang="en-US" sz="4000" dirty="0" smtClean="0"/>
              <a:t>Docker</a:t>
            </a:r>
            <a:endParaRPr lang="en-US" sz="4000" dirty="0"/>
          </a:p>
          <a:p>
            <a:pPr marL="457200" lvl="1" indent="0">
              <a:buNone/>
            </a:pPr>
            <a:r>
              <a:rPr lang="en-US" sz="3600" dirty="0" smtClean="0">
                <a:hlinkClick r:id="rId7"/>
              </a:rPr>
              <a:t>https</a:t>
            </a:r>
            <a:r>
              <a:rPr lang="en-US" sz="3600" dirty="0">
                <a:hlinkClick r:id="rId7"/>
              </a:rPr>
              <a:t>://docs.docker.com/install</a:t>
            </a:r>
            <a:r>
              <a:rPr lang="en-US" sz="3600" dirty="0" smtClean="0">
                <a:hlinkClick r:id="rId7"/>
              </a:rPr>
              <a:t>/</a:t>
            </a:r>
            <a:endParaRPr lang="en-US" sz="4000" dirty="0" smtClean="0"/>
          </a:p>
          <a:p>
            <a:pPr lvl="0"/>
            <a:r>
              <a:rPr lang="en-US" sz="4000" dirty="0" smtClean="0"/>
              <a:t>A </a:t>
            </a:r>
            <a:r>
              <a:rPr lang="en-US" sz="4000" dirty="0"/>
              <a:t>terminal emulator (for Windows users)</a:t>
            </a:r>
          </a:p>
          <a:p>
            <a:pPr marL="457200" lvl="1" indent="0">
              <a:buNone/>
            </a:pPr>
            <a:r>
              <a:rPr lang="en-US" sz="3600" dirty="0" err="1" smtClean="0"/>
              <a:t>Git</a:t>
            </a:r>
            <a:r>
              <a:rPr lang="en-US" sz="3600" dirty="0" smtClean="0"/>
              <a:t> </a:t>
            </a:r>
            <a:r>
              <a:rPr lang="en-US" sz="3600" dirty="0"/>
              <a:t>Bash: </a:t>
            </a:r>
            <a:r>
              <a:rPr lang="en-US" sz="3600" dirty="0">
                <a:hlinkClick r:id="rId8"/>
              </a:rPr>
              <a:t>https://</a:t>
            </a:r>
            <a:r>
              <a:rPr lang="en-US" sz="3600" dirty="0" smtClean="0">
                <a:hlinkClick r:id="rId8"/>
              </a:rPr>
              <a:t>git-scm.com/downloads</a:t>
            </a:r>
            <a:endParaRPr lang="en-US" sz="4000" dirty="0" smtClean="0"/>
          </a:p>
          <a:p>
            <a:pPr lvl="0"/>
            <a:r>
              <a:rPr lang="en-US" sz="4000" dirty="0" smtClean="0"/>
              <a:t>A spreadsheet program (optional)</a:t>
            </a:r>
          </a:p>
          <a:p>
            <a:pPr marL="457200" lvl="1" indent="0">
              <a:buNone/>
            </a:pPr>
            <a:r>
              <a:rPr lang="en-US" sz="3600" dirty="0" smtClean="0"/>
              <a:t>Excel </a:t>
            </a:r>
            <a:r>
              <a:rPr lang="en-US" sz="3600" dirty="0"/>
              <a:t>or </a:t>
            </a:r>
            <a:r>
              <a:rPr lang="en-US" sz="3600" dirty="0" err="1" smtClean="0"/>
              <a:t>LibreOffice</a:t>
            </a:r>
            <a:r>
              <a:rPr lang="en-US" sz="3600" dirty="0"/>
              <a:t>: </a:t>
            </a:r>
            <a:r>
              <a:rPr lang="en-US" sz="3600" dirty="0">
                <a:hlinkClick r:id="rId9"/>
              </a:rPr>
              <a:t>https://www.libreoffice.org</a:t>
            </a:r>
            <a:r>
              <a:rPr lang="en-US" sz="3600" dirty="0" smtClean="0">
                <a:hlinkClick r:id="rId9"/>
              </a:rPr>
              <a:t>/</a:t>
            </a: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0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2404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9214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The Single Big Collection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900" dirty="0" err="1" smtClean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Zinester</a:t>
            </a:r>
            <a:endParaRPr lang="en-US" sz="2900" dirty="0">
              <a:solidFill>
                <a:schemeClr val="bg2">
                  <a:lumMod val="2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  <a:p>
            <a:pPr>
              <a:lnSpc>
                <a:spcPct val="110000"/>
              </a:lnSpc>
            </a:pPr>
            <a:endParaRPr lang="en-US" sz="2900" dirty="0" smtClean="0">
              <a:solidFill>
                <a:schemeClr val="bg2">
                  <a:lumMod val="2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3885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2606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8917" y="0"/>
            <a:ext cx="10074166" cy="649224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7737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pic>
        <p:nvPicPr>
          <p:cNvPr id="8" name="Picture 2" descr="https://pp.userapi.com/c841037/v841037012/4791d/7Si6NprOLWE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2721" y="202564"/>
            <a:ext cx="4414991" cy="5886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8227712" y="5536997"/>
            <a:ext cx="346800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Alexandra </a:t>
            </a:r>
            <a:r>
              <a:rPr lang="en-US" dirty="0" err="1" smtClean="0"/>
              <a:t>Elbakyan</a:t>
            </a:r>
            <a:endParaRPr lang="en-US" dirty="0" smtClean="0"/>
          </a:p>
          <a:p>
            <a:r>
              <a:rPr lang="en-US" dirty="0" smtClean="0"/>
              <a:t>https</a:t>
            </a:r>
            <a:r>
              <a:rPr lang="en-US" dirty="0"/>
              <a:t>://vk.com/alexandra.elbakyan</a:t>
            </a:r>
          </a:p>
        </p:txBody>
      </p:sp>
    </p:spTree>
    <p:extLst>
      <p:ext uri="{BB962C8B-B14F-4D97-AF65-F5344CB8AC3E}">
        <p14:creationId xmlns:p14="http://schemas.microsoft.com/office/powerpoint/2010/main" val="854963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5357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1042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5122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6481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2922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9819" y="466692"/>
            <a:ext cx="8188531" cy="5373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739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3470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Research Methods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900" dirty="0" smtClean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15 </a:t>
            </a:r>
            <a:r>
              <a:rPr lang="en-US" sz="2900" dirty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formal interviews </a:t>
            </a:r>
            <a:r>
              <a:rPr lang="en-US" sz="2900" dirty="0" smtClean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with </a:t>
            </a:r>
            <a:r>
              <a:rPr lang="en-US" sz="2900" dirty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scholars, participants, </a:t>
            </a:r>
            <a:r>
              <a:rPr lang="en-US" sz="2900" dirty="0" smtClean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site operators</a:t>
            </a:r>
            <a:endParaRPr lang="en-US" sz="2900" dirty="0">
              <a:solidFill>
                <a:schemeClr val="bg2">
                  <a:lumMod val="2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  <a:p>
            <a:pPr>
              <a:lnSpc>
                <a:spcPct val="110000"/>
              </a:lnSpc>
            </a:pPr>
            <a:r>
              <a:rPr lang="en-US" sz="2900" dirty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Sci-Hub usage </a:t>
            </a:r>
            <a:r>
              <a:rPr lang="en-US" sz="2900" dirty="0" smtClean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logs</a:t>
            </a:r>
            <a:endParaRPr lang="en-US" sz="2900" dirty="0">
              <a:solidFill>
                <a:schemeClr val="bg2">
                  <a:lumMod val="2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  <a:p>
            <a:pPr>
              <a:lnSpc>
                <a:spcPct val="110000"/>
              </a:lnSpc>
            </a:pPr>
            <a:r>
              <a:rPr lang="en-US" sz="2900" dirty="0" err="1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LibGen</a:t>
            </a:r>
            <a:r>
              <a:rPr lang="en-US" sz="2900" dirty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metadata </a:t>
            </a:r>
            <a:r>
              <a:rPr lang="en-US" sz="2900" dirty="0" smtClean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dumps</a:t>
            </a:r>
            <a:endParaRPr lang="en-US" sz="2900" dirty="0">
              <a:solidFill>
                <a:schemeClr val="bg2">
                  <a:lumMod val="2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  <a:p>
            <a:pPr>
              <a:lnSpc>
                <a:spcPct val="110000"/>
              </a:lnSpc>
            </a:pPr>
            <a:r>
              <a:rPr lang="en-US" sz="2900" dirty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Collecting commentary in news media &amp; blogs</a:t>
            </a:r>
          </a:p>
          <a:p>
            <a:pPr>
              <a:lnSpc>
                <a:spcPct val="110000"/>
              </a:lnSpc>
            </a:pPr>
            <a:endParaRPr lang="en-US" sz="2900" dirty="0">
              <a:solidFill>
                <a:schemeClr val="bg2">
                  <a:lumMod val="2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  <a:p>
            <a:pPr>
              <a:lnSpc>
                <a:spcPct val="110000"/>
              </a:lnSpc>
            </a:pPr>
            <a:endParaRPr lang="en-US" sz="2900" dirty="0" smtClean="0">
              <a:solidFill>
                <a:schemeClr val="bg2">
                  <a:lumMod val="2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804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8917" y="0"/>
            <a:ext cx="10074165" cy="649224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3202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439205" y="5731748"/>
            <a:ext cx="55149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Elsevier et al. v. </a:t>
            </a:r>
            <a:r>
              <a:rPr lang="en-US" sz="1600" dirty="0" err="1" smtClean="0"/>
              <a:t>Sci</a:t>
            </a:r>
            <a:r>
              <a:rPr lang="en-US" sz="1600" dirty="0" smtClean="0"/>
              <a:t>-Hub et al., 2015</a:t>
            </a:r>
            <a:endParaRPr lang="en-US" sz="16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609" y="138114"/>
            <a:ext cx="9910781" cy="5568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174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439205" y="5731748"/>
            <a:ext cx="55149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Elsevier et al. v. </a:t>
            </a:r>
            <a:r>
              <a:rPr lang="en-US" sz="1600" dirty="0" err="1" smtClean="0"/>
              <a:t>Sci</a:t>
            </a:r>
            <a:r>
              <a:rPr lang="en-US" sz="1600" dirty="0" smtClean="0"/>
              <a:t>-Hub et al., 2015</a:t>
            </a:r>
            <a:endParaRPr lang="en-US" sz="16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1721" y="-730477"/>
            <a:ext cx="8989942" cy="11634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688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26" name="Picture 2" descr="https://lh5.googleusercontent.com/paCqPgpChS8aU4I-OD4NnPpBPfSwB1Ag5OIgqH2N3guuKeZ9xOnrltHj45WUeNYw8DHV7t4AZzkYt7AZiXrqof-A_AM3RYiYodOwuGY-nfjlc6_ioUQT64XK7crUt8P_X9FL41qPPPQ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219" y="0"/>
            <a:ext cx="8324580" cy="6342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8665028" y="885149"/>
            <a:ext cx="6502399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/>
              <a:t>Fields most downloaded </a:t>
            </a:r>
          </a:p>
          <a:p>
            <a:r>
              <a:rPr lang="en-US" sz="2000" b="1" dirty="0"/>
              <a:t>f</a:t>
            </a:r>
            <a:r>
              <a:rPr lang="en-US" sz="2000" b="1" dirty="0" smtClean="0"/>
              <a:t>rom </a:t>
            </a:r>
            <a:r>
              <a:rPr lang="en-US" sz="2000" b="1" dirty="0" err="1" smtClean="0"/>
              <a:t>Sci</a:t>
            </a:r>
            <a:r>
              <a:rPr lang="en-US" sz="2000" b="1" dirty="0" smtClean="0"/>
              <a:t>-Hub in the US,</a:t>
            </a:r>
          </a:p>
          <a:p>
            <a:r>
              <a:rPr lang="en-US" sz="2000" b="1" dirty="0" smtClean="0"/>
              <a:t>Sept. 2015 – Feb. 2016</a:t>
            </a:r>
          </a:p>
          <a:p>
            <a:endParaRPr lang="en-US" sz="2000" b="1" dirty="0" smtClean="0"/>
          </a:p>
          <a:p>
            <a:r>
              <a:rPr lang="en-US" sz="2000" dirty="0" smtClean="0"/>
              <a:t>25.2%  Clinical Medicine</a:t>
            </a:r>
          </a:p>
          <a:p>
            <a:r>
              <a:rPr lang="en-US" sz="2000" dirty="0" smtClean="0"/>
              <a:t>20.6%  Engineering</a:t>
            </a:r>
          </a:p>
          <a:p>
            <a:r>
              <a:rPr lang="en-US" sz="2000" dirty="0" smtClean="0"/>
              <a:t>10.8</a:t>
            </a:r>
            <a:r>
              <a:rPr lang="en-US" sz="2000" dirty="0"/>
              <a:t>% </a:t>
            </a:r>
            <a:r>
              <a:rPr lang="en-US" sz="2000" dirty="0" smtClean="0"/>
              <a:t> Biomedical</a:t>
            </a:r>
          </a:p>
          <a:p>
            <a:r>
              <a:rPr lang="en-US" sz="2000" dirty="0" smtClean="0"/>
              <a:t>8.7</a:t>
            </a:r>
            <a:r>
              <a:rPr lang="en-US" sz="2000" dirty="0"/>
              <a:t>% </a:t>
            </a:r>
            <a:r>
              <a:rPr lang="en-US" sz="2000" dirty="0" smtClean="0"/>
              <a:t> Chemistry</a:t>
            </a:r>
          </a:p>
          <a:p>
            <a:r>
              <a:rPr lang="mr-IN" sz="2000" dirty="0" smtClean="0"/>
              <a:t>…</a:t>
            </a:r>
            <a:endParaRPr lang="en-US" sz="2000" dirty="0" smtClean="0"/>
          </a:p>
          <a:p>
            <a:r>
              <a:rPr lang="en-US" sz="2000" dirty="0" smtClean="0"/>
              <a:t>1.4% Arts and Humanities</a:t>
            </a:r>
          </a:p>
          <a:p>
            <a:endParaRPr lang="en-US" sz="2000" dirty="0"/>
          </a:p>
        </p:txBody>
      </p:sp>
      <p:sp>
        <p:nvSpPr>
          <p:cNvPr id="11" name="TextBox 10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974106" y="5458084"/>
            <a:ext cx="359036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endParaRPr lang="en-US" sz="1600" dirty="0"/>
          </a:p>
          <a:p>
            <a:pPr algn="r"/>
            <a:r>
              <a:rPr lang="en-US" sz="1600" dirty="0"/>
              <a:t>Gardner, McLaughlin, </a:t>
            </a:r>
            <a:r>
              <a:rPr lang="en-US" sz="1600" dirty="0" smtClean="0"/>
              <a:t>and </a:t>
            </a:r>
            <a:r>
              <a:rPr lang="en-US" sz="1600" dirty="0"/>
              <a:t>Asher 2017</a:t>
            </a:r>
          </a:p>
        </p:txBody>
      </p:sp>
    </p:spTree>
    <p:extLst>
      <p:ext uri="{BB962C8B-B14F-4D97-AF65-F5344CB8AC3E}">
        <p14:creationId xmlns:p14="http://schemas.microsoft.com/office/powerpoint/2010/main" val="1177156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3596" y="806223"/>
            <a:ext cx="6544807" cy="490860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242684" y="5814725"/>
            <a:ext cx="24097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Himmelstein</a:t>
            </a:r>
            <a:r>
              <a:rPr lang="en-US" dirty="0"/>
              <a:t> et al. 2018</a:t>
            </a:r>
          </a:p>
        </p:txBody>
      </p:sp>
    </p:spTree>
    <p:extLst>
      <p:ext uri="{BB962C8B-B14F-4D97-AF65-F5344CB8AC3E}">
        <p14:creationId xmlns:p14="http://schemas.microsoft.com/office/powerpoint/2010/main" val="503592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6231" y="717096"/>
            <a:ext cx="7279537" cy="509567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9242684" y="5814725"/>
            <a:ext cx="24097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Himmelstein</a:t>
            </a:r>
            <a:r>
              <a:rPr lang="en-US" dirty="0"/>
              <a:t> et al. 2018</a:t>
            </a:r>
          </a:p>
        </p:txBody>
      </p:sp>
    </p:spTree>
    <p:extLst>
      <p:ext uri="{BB962C8B-B14F-4D97-AF65-F5344CB8AC3E}">
        <p14:creationId xmlns:p14="http://schemas.microsoft.com/office/powerpoint/2010/main" val="565870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301" y="1110341"/>
            <a:ext cx="9829398" cy="421259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9242684" y="5814725"/>
            <a:ext cx="24097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Himmelstein</a:t>
            </a:r>
            <a:r>
              <a:rPr lang="en-US" dirty="0"/>
              <a:t> et al. 2018</a:t>
            </a:r>
          </a:p>
        </p:txBody>
      </p:sp>
    </p:spTree>
    <p:extLst>
      <p:ext uri="{BB962C8B-B14F-4D97-AF65-F5344CB8AC3E}">
        <p14:creationId xmlns:p14="http://schemas.microsoft.com/office/powerpoint/2010/main" val="656480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9242684" y="5814725"/>
            <a:ext cx="24097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Himmelstein</a:t>
            </a:r>
            <a:r>
              <a:rPr lang="en-US" dirty="0"/>
              <a:t> et al. 2018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648" y="736099"/>
            <a:ext cx="10639460" cy="4906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911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Research Methods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900" dirty="0" smtClean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15 </a:t>
            </a:r>
            <a:r>
              <a:rPr lang="en-US" sz="2900" dirty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formal interviews </a:t>
            </a:r>
            <a:r>
              <a:rPr lang="en-US" sz="2900" dirty="0" smtClean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with </a:t>
            </a:r>
            <a:r>
              <a:rPr lang="en-US" sz="2900" dirty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scholars, participants, </a:t>
            </a:r>
            <a:r>
              <a:rPr lang="en-US" sz="2900" dirty="0" smtClean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site operators</a:t>
            </a:r>
            <a:endParaRPr lang="en-US" sz="2900" dirty="0">
              <a:solidFill>
                <a:schemeClr val="bg2">
                  <a:lumMod val="2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  <a:p>
            <a:pPr>
              <a:lnSpc>
                <a:spcPct val="110000"/>
              </a:lnSpc>
            </a:pPr>
            <a:r>
              <a:rPr lang="en-US" sz="2900" dirty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Sci-Hub usage </a:t>
            </a:r>
            <a:r>
              <a:rPr lang="en-US" sz="2900" dirty="0" smtClean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logs</a:t>
            </a:r>
            <a:endParaRPr lang="en-US" sz="2900" dirty="0">
              <a:solidFill>
                <a:schemeClr val="bg2">
                  <a:lumMod val="2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  <a:p>
            <a:pPr>
              <a:lnSpc>
                <a:spcPct val="110000"/>
              </a:lnSpc>
            </a:pPr>
            <a:r>
              <a:rPr lang="en-US" sz="2900" dirty="0" err="1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LibGen</a:t>
            </a:r>
            <a:r>
              <a:rPr lang="en-US" sz="2900" dirty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metadata </a:t>
            </a:r>
            <a:r>
              <a:rPr lang="en-US" sz="2900" dirty="0" smtClean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dumps</a:t>
            </a:r>
            <a:endParaRPr lang="en-US" sz="2900" dirty="0">
              <a:solidFill>
                <a:schemeClr val="bg2">
                  <a:lumMod val="2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  <a:p>
            <a:pPr>
              <a:lnSpc>
                <a:spcPct val="110000"/>
              </a:lnSpc>
            </a:pPr>
            <a:r>
              <a:rPr lang="en-US" sz="2900" dirty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Collecting commentary in news media &amp; blogs</a:t>
            </a:r>
          </a:p>
          <a:p>
            <a:pPr>
              <a:lnSpc>
                <a:spcPct val="110000"/>
              </a:lnSpc>
            </a:pPr>
            <a:endParaRPr lang="en-US" sz="2900" dirty="0">
              <a:solidFill>
                <a:schemeClr val="bg2">
                  <a:lumMod val="2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  <a:p>
            <a:pPr>
              <a:lnSpc>
                <a:spcPct val="110000"/>
              </a:lnSpc>
            </a:pPr>
            <a:endParaRPr lang="en-US" sz="2900" dirty="0" smtClean="0">
              <a:solidFill>
                <a:schemeClr val="bg2">
                  <a:lumMod val="2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4025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Domain </a:t>
            </a:r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</a:rPr>
              <a:t>Whac</a:t>
            </a:r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-a-Mole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8" name="Content Placeholder 8"/>
          <p:cNvSpPr txBox="1">
            <a:spLocks/>
          </p:cNvSpPr>
          <p:nvPr/>
        </p:nvSpPr>
        <p:spPr>
          <a:xfrm>
            <a:off x="3284763" y="1935088"/>
            <a:ext cx="3080657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Font typeface="Arial"/>
              <a:buNone/>
            </a:pPr>
            <a:r>
              <a:rPr lang="en-US" sz="3200" strike="sngStrike" dirty="0" smtClean="0"/>
              <a:t>sci-hub.org</a:t>
            </a:r>
            <a:br>
              <a:rPr lang="en-US" sz="3200" strike="sngStrike" dirty="0" smtClean="0"/>
            </a:br>
            <a:r>
              <a:rPr lang="en-US" sz="3200" strike="sngStrike" dirty="0" smtClean="0"/>
              <a:t>sci-hub.cc</a:t>
            </a:r>
            <a:br>
              <a:rPr lang="en-US" sz="3200" strike="sngStrike" dirty="0" smtClean="0"/>
            </a:br>
            <a:r>
              <a:rPr lang="en-US" sz="3200" strike="sngStrike" dirty="0" smtClean="0"/>
              <a:t>sci-hub.ac</a:t>
            </a:r>
            <a:br>
              <a:rPr lang="en-US" sz="3200" strike="sngStrike" dirty="0" smtClean="0"/>
            </a:br>
            <a:r>
              <a:rPr lang="en-US" sz="3200" strike="sngStrike" dirty="0" smtClean="0"/>
              <a:t>sci-hub.io</a:t>
            </a:r>
            <a:br>
              <a:rPr lang="en-US" sz="3200" strike="sngStrike" dirty="0" smtClean="0"/>
            </a:br>
            <a:r>
              <a:rPr lang="en-US" sz="3200" strike="sngStrike" dirty="0" smtClean="0"/>
              <a:t>sci-hub.bz</a:t>
            </a:r>
            <a:br>
              <a:rPr lang="en-US" sz="3200" strike="sngStrike" dirty="0" smtClean="0"/>
            </a:br>
            <a:r>
              <a:rPr lang="en-US" sz="3200" strike="sngStrike" dirty="0" smtClean="0"/>
              <a:t>sci-hub.biz</a:t>
            </a:r>
            <a:br>
              <a:rPr lang="en-US" sz="3200" strike="sngStrike" dirty="0" smtClean="0"/>
            </a:br>
            <a:r>
              <a:rPr lang="en-US" sz="3200" strike="sngStrike" dirty="0" smtClean="0"/>
              <a:t/>
            </a:r>
            <a:br>
              <a:rPr lang="en-US" sz="3200" strike="sngStrike" dirty="0" smtClean="0"/>
            </a:br>
            <a:r>
              <a:rPr lang="en-US" sz="3200" strike="sngStrike" dirty="0" smtClean="0"/>
              <a:t/>
            </a:r>
            <a:br>
              <a:rPr lang="en-US" sz="3200" strike="sngStrike" dirty="0" smtClean="0"/>
            </a:br>
            <a:endParaRPr lang="en-US" sz="3200" strike="sngStrike" dirty="0" smtClean="0">
              <a:solidFill>
                <a:schemeClr val="bg2">
                  <a:lumMod val="2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1" name="Content Placeholder 8"/>
          <p:cNvSpPr txBox="1">
            <a:spLocks/>
          </p:cNvSpPr>
          <p:nvPr/>
        </p:nvSpPr>
        <p:spPr>
          <a:xfrm>
            <a:off x="6136820" y="1935088"/>
            <a:ext cx="3080657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sz="3200" dirty="0"/>
              <a:t>sci-hub.hk</a:t>
            </a:r>
            <a:br>
              <a:rPr lang="en-US" sz="3200" dirty="0"/>
            </a:br>
            <a:r>
              <a:rPr lang="en-US" sz="3200" dirty="0"/>
              <a:t>sci-hub.la</a:t>
            </a:r>
            <a:br>
              <a:rPr lang="en-US" sz="3200" dirty="0"/>
            </a:br>
            <a:r>
              <a:rPr lang="en-US" sz="3200" dirty="0"/>
              <a:t>sci-hub.mn</a:t>
            </a:r>
            <a:br>
              <a:rPr lang="en-US" sz="3200" dirty="0"/>
            </a:br>
            <a:r>
              <a:rPr lang="en-US" sz="3200" dirty="0"/>
              <a:t>sci-hub.name</a:t>
            </a:r>
            <a:br>
              <a:rPr lang="en-US" sz="3200" dirty="0"/>
            </a:br>
            <a:r>
              <a:rPr lang="en-US" sz="3200" dirty="0"/>
              <a:t>sci-hub.tw</a:t>
            </a:r>
            <a:br>
              <a:rPr lang="en-US" sz="3200" dirty="0"/>
            </a:br>
            <a:r>
              <a:rPr lang="en-US" sz="3200" dirty="0"/>
              <a:t>sci-hub.tv</a:t>
            </a:r>
            <a:endParaRPr lang="en-US" sz="3200" dirty="0" smtClean="0">
              <a:solidFill>
                <a:schemeClr val="bg2">
                  <a:lumMod val="2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2076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8917" y="0"/>
            <a:ext cx="10074165" cy="649224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1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8800" y="388077"/>
            <a:ext cx="3810000" cy="53086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8396309" y="5719573"/>
            <a:ext cx="2413931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00" dirty="0" err="1" smtClean="0"/>
              <a:t>Balázs</a:t>
            </a:r>
            <a:r>
              <a:rPr lang="en-US" sz="1500" dirty="0" smtClean="0"/>
              <a:t> Bodó. </a:t>
            </a:r>
            <a:r>
              <a:rPr lang="en-US" sz="1500" dirty="0" err="1" smtClean="0"/>
              <a:t>warsystems.hu</a:t>
            </a:r>
            <a:r>
              <a:rPr lang="en-US" sz="1500" dirty="0" smtClean="0"/>
              <a:t>.</a:t>
            </a:r>
            <a:endParaRPr lang="en-US" sz="1500" dirty="0"/>
          </a:p>
        </p:txBody>
      </p:sp>
      <p:sp>
        <p:nvSpPr>
          <p:cNvPr id="5" name="Rectangle 4"/>
          <p:cNvSpPr/>
          <p:nvPr/>
        </p:nvSpPr>
        <p:spPr>
          <a:xfrm>
            <a:off x="828040" y="724376"/>
            <a:ext cx="532892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LibGen's operators “learned that it is possible to set up highly efficient clandestine knowledge distribution networks to circumvent access obstacles, evade enforcement, and build influential underground knowledge repositories under hostile circumstances.” </a:t>
            </a:r>
            <a:endParaRPr lang="en-US" sz="2800" dirty="0" smtClean="0"/>
          </a:p>
          <a:p>
            <a:r>
              <a:rPr lang="en-US" sz="2800" dirty="0" smtClean="0"/>
              <a:t>(</a:t>
            </a:r>
            <a:r>
              <a:rPr lang="en-US" sz="2800" dirty="0" err="1"/>
              <a:t>Bodó</a:t>
            </a:r>
            <a:r>
              <a:rPr lang="en-US" sz="2800" dirty="0"/>
              <a:t> </a:t>
            </a:r>
            <a:r>
              <a:rPr lang="en-US" sz="2800" dirty="0" smtClean="0"/>
              <a:t>2015)</a:t>
            </a:r>
            <a:endParaRPr lang="en-US" sz="2800" dirty="0"/>
          </a:p>
        </p:txBody>
      </p:sp>
      <p:sp>
        <p:nvSpPr>
          <p:cNvPr id="8" name="TextBox 7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5407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8917" y="0"/>
            <a:ext cx="10074165" cy="649224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8546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8917" y="0"/>
            <a:ext cx="10074166" cy="649224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4294094" y="2788920"/>
            <a:ext cx="1707777" cy="51098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585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165" y="17454"/>
            <a:ext cx="10975670" cy="6546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012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971" y="0"/>
            <a:ext cx="10074166" cy="649224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5567082" y="2111188"/>
            <a:ext cx="1667437" cy="108266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486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973250"/>
              </p:ext>
            </p:extLst>
          </p:nvPr>
        </p:nvGraphicFramePr>
        <p:xfrm>
          <a:off x="4650442" y="137862"/>
          <a:ext cx="4117042" cy="59513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89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380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2556">
                <a:tc>
                  <a:txBody>
                    <a:bodyPr/>
                    <a:lstStyle/>
                    <a:p>
                      <a:r>
                        <a:rPr lang="en-US" sz="1250" dirty="0" smtClean="0"/>
                        <a:t>Topic</a:t>
                      </a:r>
                      <a:endParaRPr lang="en-US" sz="12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50" dirty="0" smtClean="0"/>
                        <a:t>Titles in Library Genesis</a:t>
                      </a:r>
                      <a:endParaRPr lang="en-US" sz="12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8546">
                <a:tc>
                  <a:txBody>
                    <a:bodyPr/>
                    <a:lstStyle/>
                    <a:p>
                      <a:r>
                        <a:rPr lang="en-US" sz="1250" dirty="0" smtClean="0"/>
                        <a:t>[No Topic Listed]</a:t>
                      </a:r>
                      <a:endParaRPr lang="en-US" sz="12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50" dirty="0" smtClean="0"/>
                        <a:t>1,102,929</a:t>
                      </a:r>
                      <a:endParaRPr lang="en-US" sz="12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8546">
                <a:tc>
                  <a:txBody>
                    <a:bodyPr/>
                    <a:lstStyle/>
                    <a:p>
                      <a:r>
                        <a:rPr lang="en-US" sz="1250" dirty="0" smtClean="0"/>
                        <a:t>Engineering</a:t>
                      </a:r>
                      <a:endParaRPr lang="en-US" sz="12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50" dirty="0" smtClean="0"/>
                        <a:t>110,023</a:t>
                      </a:r>
                      <a:endParaRPr lang="en-US" sz="12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8546">
                <a:tc>
                  <a:txBody>
                    <a:bodyPr/>
                    <a:lstStyle/>
                    <a:p>
                      <a:r>
                        <a:rPr lang="en-US" sz="1250" dirty="0" smtClean="0"/>
                        <a:t>Mathematics</a:t>
                      </a:r>
                      <a:endParaRPr lang="en-US" sz="12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50" dirty="0" smtClean="0"/>
                        <a:t>95,547</a:t>
                      </a:r>
                      <a:endParaRPr lang="en-US" sz="12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8546">
                <a:tc>
                  <a:txBody>
                    <a:bodyPr/>
                    <a:lstStyle/>
                    <a:p>
                      <a:r>
                        <a:rPr lang="en-US" sz="1250" dirty="0" smtClean="0"/>
                        <a:t>History</a:t>
                      </a:r>
                      <a:endParaRPr lang="en-US" sz="12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50" dirty="0" smtClean="0"/>
                        <a:t>91,773</a:t>
                      </a:r>
                      <a:endParaRPr lang="en-US" sz="12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8546">
                <a:tc>
                  <a:txBody>
                    <a:bodyPr/>
                    <a:lstStyle/>
                    <a:p>
                      <a:r>
                        <a:rPr lang="en-US" sz="1250" dirty="0" smtClean="0"/>
                        <a:t>Linguistics</a:t>
                      </a:r>
                      <a:endParaRPr lang="en-US" sz="12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50" dirty="0" smtClean="0"/>
                        <a:t>71,801</a:t>
                      </a:r>
                      <a:endParaRPr lang="en-US" sz="12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8546">
                <a:tc>
                  <a:txBody>
                    <a:bodyPr/>
                    <a:lstStyle/>
                    <a:p>
                      <a:r>
                        <a:rPr lang="en-US" sz="1250" dirty="0" smtClean="0"/>
                        <a:t>Computers</a:t>
                      </a:r>
                      <a:endParaRPr lang="en-US" sz="12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50" dirty="0" smtClean="0"/>
                        <a:t>67,221</a:t>
                      </a:r>
                      <a:endParaRPr lang="en-US" sz="12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08546">
                <a:tc>
                  <a:txBody>
                    <a:bodyPr/>
                    <a:lstStyle/>
                    <a:p>
                      <a:r>
                        <a:rPr lang="en-US" sz="1250" dirty="0" smtClean="0"/>
                        <a:t>Education</a:t>
                      </a:r>
                      <a:endParaRPr lang="en-US" sz="12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50" dirty="0" smtClean="0"/>
                        <a:t>54,762</a:t>
                      </a:r>
                      <a:endParaRPr lang="en-US" sz="12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08546">
                <a:tc>
                  <a:txBody>
                    <a:bodyPr/>
                    <a:lstStyle/>
                    <a:p>
                      <a:r>
                        <a:rPr lang="en-US" sz="1250" dirty="0" smtClean="0"/>
                        <a:t>Biology</a:t>
                      </a:r>
                      <a:endParaRPr lang="en-US" sz="12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50" dirty="0" smtClean="0"/>
                        <a:t>46,968</a:t>
                      </a:r>
                      <a:endParaRPr lang="en-US" sz="12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08546">
                <a:tc>
                  <a:txBody>
                    <a:bodyPr/>
                    <a:lstStyle/>
                    <a:p>
                      <a:r>
                        <a:rPr lang="en-US" sz="1250" dirty="0" smtClean="0"/>
                        <a:t>Psychology</a:t>
                      </a:r>
                      <a:endParaRPr lang="en-US" sz="12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50" dirty="0" smtClean="0"/>
                        <a:t>45,368</a:t>
                      </a:r>
                      <a:endParaRPr lang="en-US" sz="12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08546">
                <a:tc>
                  <a:txBody>
                    <a:bodyPr/>
                    <a:lstStyle/>
                    <a:p>
                      <a:r>
                        <a:rPr lang="en-US" sz="1250" dirty="0" smtClean="0"/>
                        <a:t>Other Social Sciences</a:t>
                      </a:r>
                      <a:endParaRPr lang="en-US" sz="12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50" dirty="0" smtClean="0"/>
                        <a:t>43,594</a:t>
                      </a:r>
                      <a:endParaRPr lang="en-US" sz="12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08546">
                <a:tc>
                  <a:txBody>
                    <a:bodyPr/>
                    <a:lstStyle/>
                    <a:p>
                      <a:r>
                        <a:rPr lang="en-US" sz="1250" dirty="0" smtClean="0"/>
                        <a:t>Physics</a:t>
                      </a:r>
                      <a:endParaRPr lang="en-US" sz="12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50" dirty="0" smtClean="0"/>
                        <a:t>40,829</a:t>
                      </a:r>
                      <a:endParaRPr lang="en-US" sz="12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08546">
                <a:tc>
                  <a:txBody>
                    <a:bodyPr/>
                    <a:lstStyle/>
                    <a:p>
                      <a:r>
                        <a:rPr lang="en-US" sz="1250" dirty="0" smtClean="0"/>
                        <a:t>Medicine</a:t>
                      </a:r>
                      <a:endParaRPr lang="en-US" sz="12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50" dirty="0" smtClean="0"/>
                        <a:t>37,449</a:t>
                      </a:r>
                      <a:endParaRPr lang="en-US" sz="12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08546">
                <a:tc>
                  <a:txBody>
                    <a:bodyPr/>
                    <a:lstStyle/>
                    <a:p>
                      <a:r>
                        <a:rPr lang="en-US" sz="1250" dirty="0" smtClean="0"/>
                        <a:t>Economy</a:t>
                      </a:r>
                      <a:endParaRPr lang="en-US" sz="12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50" dirty="0" smtClean="0"/>
                        <a:t>31,145</a:t>
                      </a:r>
                      <a:endParaRPr lang="en-US" sz="12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08546">
                <a:tc>
                  <a:txBody>
                    <a:bodyPr/>
                    <a:lstStyle/>
                    <a:p>
                      <a:r>
                        <a:rPr lang="en-US" sz="1250" dirty="0" smtClean="0"/>
                        <a:t>Housekeeping, leisure</a:t>
                      </a:r>
                      <a:endParaRPr lang="en-US" sz="12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50" dirty="0" smtClean="0"/>
                        <a:t>27,367</a:t>
                      </a:r>
                      <a:endParaRPr lang="en-US" sz="12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08546">
                <a:tc>
                  <a:txBody>
                    <a:bodyPr/>
                    <a:lstStyle/>
                    <a:p>
                      <a:r>
                        <a:rPr lang="en-US" sz="1250" dirty="0" smtClean="0"/>
                        <a:t>Chemistry</a:t>
                      </a:r>
                      <a:endParaRPr lang="en-US" sz="12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50" dirty="0" smtClean="0"/>
                        <a:t>25,605</a:t>
                      </a:r>
                      <a:endParaRPr lang="en-US" sz="12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08546">
                <a:tc>
                  <a:txBody>
                    <a:bodyPr/>
                    <a:lstStyle/>
                    <a:p>
                      <a:r>
                        <a:rPr lang="en-US" sz="1250" dirty="0" smtClean="0"/>
                        <a:t>Art</a:t>
                      </a:r>
                      <a:endParaRPr lang="en-US" sz="12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50" dirty="0" smtClean="0"/>
                        <a:t>25,027</a:t>
                      </a:r>
                      <a:endParaRPr lang="en-US" sz="12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08546">
                <a:tc>
                  <a:txBody>
                    <a:bodyPr/>
                    <a:lstStyle/>
                    <a:p>
                      <a:r>
                        <a:rPr lang="en-US" sz="1250" dirty="0" smtClean="0"/>
                        <a:t>Business</a:t>
                      </a:r>
                      <a:endParaRPr lang="en-US" sz="12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50" dirty="0" smtClean="0"/>
                        <a:t>24,387</a:t>
                      </a:r>
                      <a:endParaRPr lang="en-US" sz="12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08546">
                <a:tc>
                  <a:txBody>
                    <a:bodyPr/>
                    <a:lstStyle/>
                    <a:p>
                      <a:r>
                        <a:rPr lang="en-US" sz="1250" dirty="0" smtClean="0"/>
                        <a:t>Religion</a:t>
                      </a:r>
                      <a:endParaRPr lang="en-US" sz="12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50" dirty="0" smtClean="0"/>
                        <a:t>22,645</a:t>
                      </a:r>
                      <a:endParaRPr lang="en-US" sz="12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08546">
                <a:tc>
                  <a:txBody>
                    <a:bodyPr/>
                    <a:lstStyle/>
                    <a:p>
                      <a:r>
                        <a:rPr lang="en-US" sz="1250" dirty="0" smtClean="0"/>
                        <a:t>Jurisprudence</a:t>
                      </a:r>
                      <a:endParaRPr lang="en-US" sz="12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50" dirty="0" smtClean="0"/>
                        <a:t>22,585</a:t>
                      </a:r>
                      <a:endParaRPr lang="en-US" sz="12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08546">
                <a:tc>
                  <a:txBody>
                    <a:bodyPr/>
                    <a:lstStyle/>
                    <a:p>
                      <a:r>
                        <a:rPr lang="en-US" sz="1250" dirty="0" smtClean="0"/>
                        <a:t>Literature</a:t>
                      </a:r>
                      <a:endParaRPr lang="en-US" sz="12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50" dirty="0" smtClean="0"/>
                        <a:t>18,661</a:t>
                      </a:r>
                      <a:endParaRPr lang="en-US" sz="12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370594" y="729734"/>
            <a:ext cx="308687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/>
              <a:t>Top 20 t</a:t>
            </a:r>
            <a:r>
              <a:rPr lang="en-US" sz="2200" dirty="0" smtClean="0"/>
              <a:t>opic labels </a:t>
            </a:r>
            <a:r>
              <a:rPr lang="en-US" sz="2200" dirty="0"/>
              <a:t>in </a:t>
            </a:r>
            <a:endParaRPr lang="en-US" sz="2200" dirty="0" smtClean="0"/>
          </a:p>
          <a:p>
            <a:r>
              <a:rPr lang="en-US" sz="2200" dirty="0" smtClean="0"/>
              <a:t>Library Genesis metadata</a:t>
            </a:r>
          </a:p>
          <a:p>
            <a:r>
              <a:rPr lang="en-US" sz="2200" dirty="0" smtClean="0"/>
              <a:t>(including </a:t>
            </a:r>
            <a:r>
              <a:rPr lang="en-US" sz="2200" dirty="0"/>
              <a:t>duplicates)</a:t>
            </a:r>
          </a:p>
        </p:txBody>
      </p:sp>
    </p:spTree>
    <p:extLst>
      <p:ext uri="{BB962C8B-B14F-4D97-AF65-F5344CB8AC3E}">
        <p14:creationId xmlns:p14="http://schemas.microsoft.com/office/powerpoint/2010/main" val="1315621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8917" y="0"/>
            <a:ext cx="10074165" cy="649224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0737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8917" y="0"/>
            <a:ext cx="10074165" cy="649224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1156446" y="2608730"/>
            <a:ext cx="2380129" cy="51098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839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3336" y="998823"/>
            <a:ext cx="6231489" cy="426678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642867" y="5333128"/>
            <a:ext cx="3126112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300" smtClean="0"/>
              <a:t>Lawrence Liang in 2011. </a:t>
            </a:r>
            <a:r>
              <a:rPr lang="en-US" sz="1300" err="1" smtClean="0"/>
              <a:t>recht-als-kultur.de</a:t>
            </a:r>
            <a:r>
              <a:rPr lang="en-US" sz="1300" smtClean="0"/>
              <a:t>.</a:t>
            </a:r>
            <a:endParaRPr lang="en-US" sz="1300"/>
          </a:p>
        </p:txBody>
      </p:sp>
      <p:sp>
        <p:nvSpPr>
          <p:cNvPr id="6" name="Rectangle 5"/>
          <p:cNvSpPr/>
          <p:nvPr/>
        </p:nvSpPr>
        <p:spPr>
          <a:xfrm>
            <a:off x="413656" y="645619"/>
            <a:ext cx="4569824" cy="46782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dirty="0" smtClean="0">
                <a:latin typeface="Calibri" charset="0"/>
                <a:ea typeface="Calibri" charset="0"/>
                <a:cs typeface="Calibri" charset="0"/>
              </a:rPr>
              <a:t>Liang’s definition of </a:t>
            </a:r>
          </a:p>
          <a:p>
            <a:r>
              <a:rPr lang="en-US" sz="2600" dirty="0" smtClean="0">
                <a:latin typeface="Calibri" charset="0"/>
                <a:ea typeface="Calibri" charset="0"/>
                <a:cs typeface="Calibri" charset="0"/>
              </a:rPr>
              <a:t>shadow libraries:</a:t>
            </a:r>
            <a:endParaRPr lang="en-US" sz="1200" dirty="0" smtClean="0">
              <a:latin typeface="Calibri" charset="0"/>
              <a:ea typeface="Calibri" charset="0"/>
              <a:cs typeface="Calibri" charset="0"/>
            </a:endParaRPr>
          </a:p>
          <a:p>
            <a:endParaRPr lang="en-US" sz="1200" dirty="0" smtClean="0">
              <a:latin typeface="Calibri" charset="0"/>
              <a:ea typeface="Calibri" charset="0"/>
              <a:cs typeface="Calibri" charset="0"/>
            </a:endParaRPr>
          </a:p>
          <a:p>
            <a:r>
              <a:rPr lang="en-US" sz="2600" dirty="0" smtClean="0">
                <a:latin typeface="Calibri" charset="0"/>
                <a:ea typeface="Calibri" charset="0"/>
                <a:cs typeface="Calibri" charset="0"/>
              </a:rPr>
              <a:t>“</a:t>
            </a:r>
            <a:r>
              <a:rPr lang="en-US" sz="2600" dirty="0">
                <a:latin typeface="Calibri" charset="0"/>
                <a:ea typeface="Calibri" charset="0"/>
                <a:cs typeface="Calibri" charset="0"/>
              </a:rPr>
              <a:t>spaces as well as practices ... which exist in the shadows cast by the long history of monumental libraries” </a:t>
            </a:r>
            <a:r>
              <a:rPr lang="en-US" sz="2600" dirty="0" smtClean="0">
                <a:latin typeface="Calibri" charset="0"/>
                <a:ea typeface="Calibri" charset="0"/>
                <a:cs typeface="Calibri" charset="0"/>
              </a:rPr>
              <a:t>(2012)</a:t>
            </a:r>
          </a:p>
          <a:p>
            <a:endParaRPr lang="en-US" sz="2600" dirty="0" smtClean="0">
              <a:latin typeface="Calibri" charset="0"/>
              <a:ea typeface="Calibri" charset="0"/>
              <a:cs typeface="Calibri" charset="0"/>
            </a:endParaRPr>
          </a:p>
          <a:p>
            <a:r>
              <a:rPr lang="en-US" sz="2600" dirty="0" smtClean="0">
                <a:latin typeface="Calibri" charset="0"/>
                <a:ea typeface="Calibri" charset="0"/>
                <a:cs typeface="Calibri" charset="0"/>
              </a:rPr>
              <a:t>Adopted as a generic term for likely infringing text collections </a:t>
            </a:r>
          </a:p>
          <a:p>
            <a:r>
              <a:rPr lang="en-US" sz="2600" dirty="0" smtClean="0">
                <a:latin typeface="Calibri" charset="0"/>
                <a:ea typeface="Calibri" charset="0"/>
                <a:cs typeface="Calibri" charset="0"/>
              </a:rPr>
              <a:t>(</a:t>
            </a:r>
            <a:r>
              <a:rPr lang="en-US" sz="2600" dirty="0" err="1" smtClean="0">
                <a:latin typeface="Calibri" charset="0"/>
                <a:ea typeface="Calibri" charset="0"/>
                <a:cs typeface="Calibri" charset="0"/>
              </a:rPr>
              <a:t>Tenen</a:t>
            </a:r>
            <a:r>
              <a:rPr lang="en-US" sz="2600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2600" dirty="0">
                <a:latin typeface="Calibri" charset="0"/>
                <a:ea typeface="Calibri" charset="0"/>
                <a:cs typeface="Calibri" charset="0"/>
              </a:rPr>
              <a:t>and Foxman 2014; </a:t>
            </a:r>
            <a:r>
              <a:rPr lang="en-US" sz="2600" dirty="0" err="1">
                <a:latin typeface="Calibri" charset="0"/>
                <a:ea typeface="Calibri" charset="0"/>
                <a:cs typeface="Calibri" charset="0"/>
              </a:rPr>
              <a:t>Bodó</a:t>
            </a:r>
            <a:r>
              <a:rPr lang="en-US" sz="26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2600" dirty="0" smtClean="0">
                <a:latin typeface="Calibri" charset="0"/>
                <a:ea typeface="Calibri" charset="0"/>
                <a:cs typeface="Calibri" charset="0"/>
              </a:rPr>
              <a:t>2015, 2016)</a:t>
            </a:r>
            <a:endParaRPr lang="en-US" sz="26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960661" y="6409087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9412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8917" y="0"/>
            <a:ext cx="10074166" cy="649224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2847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761981" y="3244334"/>
            <a:ext cx="26680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[screen cap of trackers.txt]</a:t>
            </a:r>
          </a:p>
        </p:txBody>
      </p:sp>
    </p:spTree>
    <p:extLst>
      <p:ext uri="{BB962C8B-B14F-4D97-AF65-F5344CB8AC3E}">
        <p14:creationId xmlns:p14="http://schemas.microsoft.com/office/powerpoint/2010/main" val="446166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7242" y="0"/>
            <a:ext cx="8761853" cy="619157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5691562"/>
            <a:ext cx="12192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Titles in Library Genesis </a:t>
            </a:r>
            <a:r>
              <a:rPr lang="en-US" dirty="0" smtClean="0"/>
              <a:t>by Publication Year: </a:t>
            </a:r>
            <a:r>
              <a:rPr lang="en-US" dirty="0"/>
              <a:t>University of Chicago Press</a:t>
            </a:r>
          </a:p>
        </p:txBody>
      </p:sp>
    </p:spTree>
    <p:extLst>
      <p:ext uri="{BB962C8B-B14F-4D97-AF65-F5344CB8AC3E}">
        <p14:creationId xmlns:p14="http://schemas.microsoft.com/office/powerpoint/2010/main" val="1625989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6333" y="0"/>
            <a:ext cx="8760320" cy="6190488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5691562"/>
            <a:ext cx="12192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Titles in Library Genesis </a:t>
            </a:r>
            <a:r>
              <a:rPr lang="en-US" dirty="0" smtClean="0"/>
              <a:t>by Publication Year: The MIT Press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7531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2734" y="0"/>
            <a:ext cx="8760320" cy="6190488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5691562"/>
            <a:ext cx="12192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Titles in Library Genesis </a:t>
            </a:r>
            <a:r>
              <a:rPr lang="en-US" dirty="0" smtClean="0"/>
              <a:t>by Publication Year: Oxford University Press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4565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994212" y="2137646"/>
            <a:ext cx="620357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latin typeface="+mj-lt"/>
                <a:ea typeface="Calibri" charset="0"/>
                <a:cs typeface="Calibri" charset="0"/>
              </a:rPr>
              <a:t>“Literature in the humanities goes out of print long before it goes out of </a:t>
            </a:r>
            <a:r>
              <a:rPr lang="en-US" sz="3200" dirty="0" smtClean="0">
                <a:latin typeface="+mj-lt"/>
                <a:ea typeface="Calibri" charset="0"/>
                <a:cs typeface="Calibri" charset="0"/>
              </a:rPr>
              <a:t>date.” </a:t>
            </a:r>
            <a:r>
              <a:rPr lang="en-US" sz="3200" dirty="0">
                <a:latin typeface="+mj-lt"/>
                <a:ea typeface="Calibri" charset="0"/>
                <a:cs typeface="Calibri" charset="0"/>
              </a:rPr>
              <a:t>(</a:t>
            </a:r>
            <a:r>
              <a:rPr lang="en-US" sz="3200" dirty="0" err="1">
                <a:latin typeface="+mj-lt"/>
                <a:ea typeface="Calibri" charset="0"/>
                <a:cs typeface="Calibri" charset="0"/>
              </a:rPr>
              <a:t>Borgman</a:t>
            </a:r>
            <a:r>
              <a:rPr lang="en-US" sz="3200" dirty="0">
                <a:latin typeface="+mj-lt"/>
                <a:ea typeface="Calibri" charset="0"/>
                <a:cs typeface="Calibri" charset="0"/>
              </a:rPr>
              <a:t> 2007</a:t>
            </a:r>
            <a:r>
              <a:rPr lang="en-US" sz="3200" dirty="0" smtClean="0">
                <a:latin typeface="+mj-lt"/>
                <a:ea typeface="Calibri" charset="0"/>
                <a:cs typeface="Calibri" charset="0"/>
              </a:rPr>
              <a:t>)</a:t>
            </a:r>
            <a:endParaRPr lang="en-US" sz="3200" dirty="0">
              <a:latin typeface="+mj-lt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2599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pic>
        <p:nvPicPr>
          <p:cNvPr id="1026" name="Picture 2" descr="https://www.aei.org/wp-content/uploads/2018/02/CPIChart2018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6072" y="95281"/>
            <a:ext cx="4299855" cy="6141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8245927" y="5867576"/>
            <a:ext cx="12007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Perry 2018</a:t>
            </a:r>
          </a:p>
        </p:txBody>
      </p:sp>
    </p:spTree>
    <p:extLst>
      <p:ext uri="{BB962C8B-B14F-4D97-AF65-F5344CB8AC3E}">
        <p14:creationId xmlns:p14="http://schemas.microsoft.com/office/powerpoint/2010/main" val="752674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868558" y="2197364"/>
            <a:ext cx="853224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“[A] </a:t>
            </a:r>
            <a:r>
              <a:rPr lang="en-US" sz="3200" dirty="0"/>
              <a:t>lawsuit isn’t going to stop it, nor is there any obvious technical means. Everyone should be thinking about the fact that this is here to stay.</a:t>
            </a:r>
            <a:r>
              <a:rPr lang="en-US" sz="3200" dirty="0" smtClean="0"/>
              <a:t>”</a:t>
            </a:r>
          </a:p>
          <a:p>
            <a:endParaRPr lang="en-US" sz="3200" dirty="0"/>
          </a:p>
          <a:p>
            <a:pPr marL="3770313" indent="-280988"/>
            <a:r>
              <a:rPr lang="en-US" sz="2000" dirty="0" smtClean="0"/>
              <a:t>— Peter </a:t>
            </a:r>
            <a:r>
              <a:rPr lang="en-US" sz="2000" dirty="0" err="1" smtClean="0"/>
              <a:t>Suber</a:t>
            </a:r>
            <a:r>
              <a:rPr lang="en-US" sz="2000" dirty="0" smtClean="0"/>
              <a:t>, </a:t>
            </a:r>
            <a:r>
              <a:rPr lang="en-US" sz="2000" dirty="0"/>
              <a:t>quoted in </a:t>
            </a:r>
            <a:r>
              <a:rPr lang="en-US" sz="2000" dirty="0" smtClean="0"/>
              <a:t>Bohannon 2016</a:t>
            </a:r>
            <a:endParaRPr lang="en-US" sz="2000" dirty="0"/>
          </a:p>
          <a:p>
            <a:r>
              <a:rPr lang="en-US" sz="3200" dirty="0" smtClean="0"/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1670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672373" y="1391041"/>
            <a:ext cx="2847254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6600" u="sng" dirty="0" smtClean="0"/>
              <a:t>Lessons</a:t>
            </a:r>
            <a:endParaRPr lang="en-US" sz="6600" u="sng" dirty="0"/>
          </a:p>
        </p:txBody>
      </p:sp>
    </p:spTree>
    <p:extLst>
      <p:ext uri="{BB962C8B-B14F-4D97-AF65-F5344CB8AC3E}">
        <p14:creationId xmlns:p14="http://schemas.microsoft.com/office/powerpoint/2010/main" val="3311611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105166" y="2934092"/>
            <a:ext cx="798166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800" dirty="0" smtClean="0"/>
              <a:t>Longevity lies </a:t>
            </a:r>
            <a:r>
              <a:rPr lang="en-US" sz="4800" dirty="0"/>
              <a:t>in </a:t>
            </a:r>
            <a:r>
              <a:rPr lang="en-US" sz="4800" dirty="0" smtClean="0"/>
              <a:t>numbers.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052743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Shadow libs as a useful model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8451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105166" y="2934092"/>
            <a:ext cx="798166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800" dirty="0" smtClean="0"/>
              <a:t>Obscurity lies in numbers.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254731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925551" y="2090172"/>
            <a:ext cx="8340897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800" dirty="0" smtClean="0"/>
              <a:t>Anyone should be able to edit the collection and adapt it to their local needs.</a:t>
            </a:r>
          </a:p>
        </p:txBody>
      </p:sp>
    </p:spTree>
    <p:extLst>
      <p:ext uri="{BB962C8B-B14F-4D97-AF65-F5344CB8AC3E}">
        <p14:creationId xmlns:p14="http://schemas.microsoft.com/office/powerpoint/2010/main" val="200893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925551" y="2090172"/>
            <a:ext cx="8340897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800" dirty="0" smtClean="0"/>
              <a:t>Anyone should be able to edit the collection and adapt it to their local needs.</a:t>
            </a:r>
          </a:p>
          <a:p>
            <a:pPr algn="ctr"/>
            <a:endParaRPr lang="en-US" sz="2400" dirty="0"/>
          </a:p>
          <a:p>
            <a:pPr algn="ctr"/>
            <a:r>
              <a:rPr lang="en-US" sz="4800" dirty="0" smtClean="0"/>
              <a:t>(I may not share your taste.)</a:t>
            </a:r>
          </a:p>
        </p:txBody>
      </p:sp>
    </p:spTree>
    <p:extLst>
      <p:ext uri="{BB962C8B-B14F-4D97-AF65-F5344CB8AC3E}">
        <p14:creationId xmlns:p14="http://schemas.microsoft.com/office/powerpoint/2010/main" val="934960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190875" y="2277542"/>
            <a:ext cx="581025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6000" i="1" dirty="0"/>
              <a:t>de </a:t>
            </a:r>
            <a:r>
              <a:rPr lang="fr-FR" sz="6000" i="1" dirty="0" err="1"/>
              <a:t>gustibus</a:t>
            </a:r>
            <a:r>
              <a:rPr lang="fr-FR" sz="6000" i="1" dirty="0"/>
              <a:t> non est </a:t>
            </a:r>
            <a:r>
              <a:rPr lang="fr-FR" sz="6000" i="1" dirty="0" err="1"/>
              <a:t>disputandum</a:t>
            </a:r>
            <a:r>
              <a:rPr lang="fr-FR" sz="6000" i="1" dirty="0"/>
              <a:t>.</a:t>
            </a:r>
            <a:endParaRPr lang="en-US" sz="6000" i="1" dirty="0"/>
          </a:p>
        </p:txBody>
      </p:sp>
    </p:spTree>
    <p:extLst>
      <p:ext uri="{BB962C8B-B14F-4D97-AF65-F5344CB8AC3E}">
        <p14:creationId xmlns:p14="http://schemas.microsoft.com/office/powerpoint/2010/main" val="3305824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925551" y="2090172"/>
            <a:ext cx="834089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800" dirty="0" smtClean="0"/>
              <a:t>Other lessons …</a:t>
            </a:r>
          </a:p>
        </p:txBody>
      </p:sp>
    </p:spTree>
    <p:extLst>
      <p:ext uri="{BB962C8B-B14F-4D97-AF65-F5344CB8AC3E}">
        <p14:creationId xmlns:p14="http://schemas.microsoft.com/office/powerpoint/2010/main" val="660962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925551" y="1673484"/>
            <a:ext cx="8340897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800" dirty="0" smtClean="0"/>
              <a:t>The goal:</a:t>
            </a:r>
            <a:r>
              <a:rPr lang="en-US" sz="4800" dirty="0"/>
              <a:t> </a:t>
            </a:r>
            <a:endParaRPr lang="en-US" sz="4800" dirty="0" smtClean="0"/>
          </a:p>
          <a:p>
            <a:pPr algn="ctr"/>
            <a:r>
              <a:rPr lang="en-US" sz="4800" dirty="0"/>
              <a:t>a</a:t>
            </a:r>
            <a:r>
              <a:rPr lang="en-US" sz="4800" dirty="0" smtClean="0"/>
              <a:t> distributed copy of </a:t>
            </a:r>
          </a:p>
          <a:p>
            <a:pPr algn="ctr"/>
            <a:r>
              <a:rPr lang="en-US" sz="4800" dirty="0" smtClean="0"/>
              <a:t>(part of) </a:t>
            </a:r>
            <a:r>
              <a:rPr lang="en-US" sz="4800" dirty="0" err="1" smtClean="0"/>
              <a:t>UbuWeb’s</a:t>
            </a:r>
            <a:r>
              <a:rPr lang="en-US" sz="4800" dirty="0" smtClean="0"/>
              <a:t> </a:t>
            </a:r>
          </a:p>
          <a:p>
            <a:pPr algn="ctr"/>
            <a:r>
              <a:rPr lang="en-US" sz="4800" dirty="0" smtClean="0"/>
              <a:t>collection</a:t>
            </a:r>
          </a:p>
        </p:txBody>
      </p:sp>
    </p:spTree>
    <p:extLst>
      <p:ext uri="{BB962C8B-B14F-4D97-AF65-F5344CB8AC3E}">
        <p14:creationId xmlns:p14="http://schemas.microsoft.com/office/powerpoint/2010/main" val="3584726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91923" y="167820"/>
            <a:ext cx="11366339" cy="63401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u="sng" dirty="0" smtClean="0"/>
              <a:t>Possible roles</a:t>
            </a:r>
            <a:r>
              <a:rPr lang="en-US" sz="1400" b="1" u="sng" dirty="0"/>
              <a:t>:</a:t>
            </a:r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/>
              <a:t>Table Maestro</a:t>
            </a:r>
            <a:br>
              <a:rPr lang="en-US" sz="1400" dirty="0"/>
            </a:br>
            <a:r>
              <a:rPr lang="en-US" sz="1400" dirty="0"/>
              <a:t>- </a:t>
            </a:r>
            <a:r>
              <a:rPr lang="en-US" sz="1400" dirty="0" smtClean="0"/>
              <a:t>Responsible </a:t>
            </a:r>
            <a:r>
              <a:rPr lang="en-US" sz="1400" dirty="0"/>
              <a:t>for combining and spot-checking master metadata table, using Google Sheets </a:t>
            </a:r>
            <a:r>
              <a:rPr lang="en-US" sz="1400" dirty="0" smtClean="0"/>
              <a:t>or </a:t>
            </a:r>
            <a:r>
              <a:rPr lang="en-US" sz="1400" dirty="0" err="1"/>
              <a:t>g</a:t>
            </a:r>
            <a:r>
              <a:rPr lang="en-US" sz="1400" dirty="0" err="1" smtClean="0"/>
              <a:t>it</a:t>
            </a:r>
            <a:r>
              <a:rPr lang="en-US" sz="1400" dirty="0" smtClean="0"/>
              <a:t>.</a:t>
            </a:r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/>
              <a:t>Table Designer</a:t>
            </a:r>
            <a:br>
              <a:rPr lang="en-US" sz="1400" dirty="0"/>
            </a:br>
            <a:r>
              <a:rPr lang="en-US" sz="1400" dirty="0"/>
              <a:t>- Someone who knows pandas (or advanced Excel).</a:t>
            </a:r>
            <a:br>
              <a:rPr lang="en-US" sz="1400" dirty="0"/>
            </a:br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/>
              <a:t>CLI DL BB</a:t>
            </a:r>
            <a:br>
              <a:rPr lang="en-US" sz="1400" dirty="0"/>
            </a:br>
            <a:r>
              <a:rPr lang="en-US" sz="1400" dirty="0"/>
              <a:t>- Someone familiar with </a:t>
            </a:r>
            <a:r>
              <a:rPr lang="en-US" sz="1400" dirty="0" err="1"/>
              <a:t>wget</a:t>
            </a:r>
            <a:r>
              <a:rPr lang="en-US" sz="1400" dirty="0"/>
              <a:t> and/or curl.</a:t>
            </a:r>
            <a:br>
              <a:rPr lang="en-US" sz="1400" dirty="0"/>
            </a:br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/>
              <a:t>Function Librarian</a:t>
            </a:r>
            <a:br>
              <a:rPr lang="en-US" sz="1400" dirty="0"/>
            </a:br>
            <a:r>
              <a:rPr lang="en-US" sz="1400" dirty="0"/>
              <a:t>- Someone with Python experience who can help others streamline their code, as well as identifying function (`</a:t>
            </a:r>
            <a:r>
              <a:rPr lang="en-US" sz="1400" dirty="0" err="1"/>
              <a:t>def</a:t>
            </a:r>
            <a:r>
              <a:rPr lang="en-US" sz="1400" dirty="0"/>
              <a:t> ...`) snippets that might be useful to the group.</a:t>
            </a:r>
            <a:br>
              <a:rPr lang="en-US" sz="1400" dirty="0"/>
            </a:br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/>
              <a:t>Web researcher (a.k.a. the Wikipedia wrangler)</a:t>
            </a:r>
            <a:br>
              <a:rPr lang="en-US" sz="1400" dirty="0"/>
            </a:br>
            <a:r>
              <a:rPr lang="en-US" sz="1400" dirty="0"/>
              <a:t>- Responsible for cross-checking unknown or disputed details in the metadata and keeping a list of citations. Use Google Docs/</a:t>
            </a:r>
            <a:r>
              <a:rPr lang="en-US" sz="1400" dirty="0" err="1"/>
              <a:t>Etherpad</a:t>
            </a:r>
            <a:r>
              <a:rPr lang="en-US" sz="1400" dirty="0"/>
              <a:t>/whatever to run a request queue.</a:t>
            </a:r>
            <a:br>
              <a:rPr lang="en-US" sz="1400" dirty="0"/>
            </a:br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/>
              <a:t>The Debugger</a:t>
            </a:r>
            <a:br>
              <a:rPr lang="en-US" sz="1400" dirty="0"/>
            </a:br>
            <a:r>
              <a:rPr lang="en-US" sz="1400" dirty="0"/>
              <a:t>- Someone with </a:t>
            </a:r>
            <a:r>
              <a:rPr lang="en-US" sz="1400" dirty="0" smtClean="0"/>
              <a:t>programming </a:t>
            </a:r>
            <a:r>
              <a:rPr lang="en-US" sz="1400" dirty="0"/>
              <a:t>experience who can help people iron out kinks.</a:t>
            </a:r>
            <a:br>
              <a:rPr lang="en-US" sz="1400" dirty="0"/>
            </a:br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/>
              <a:t>Table Proofers (one or two people)</a:t>
            </a:r>
            <a:br>
              <a:rPr lang="en-US" sz="1400" dirty="0"/>
            </a:br>
            <a:r>
              <a:rPr lang="en-US" sz="1400" dirty="0"/>
              <a:t>- Scrolls through the master metadata table (on Google Docs or GitHub) and correct mistakes by hand.</a:t>
            </a:r>
            <a:br>
              <a:rPr lang="en-US" sz="1400" dirty="0"/>
            </a:br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/>
              <a:t>The Prospector</a:t>
            </a:r>
            <a:br>
              <a:rPr lang="en-US" sz="1400" dirty="0"/>
            </a:br>
            <a:r>
              <a:rPr lang="en-US" sz="1400" dirty="0"/>
              <a:t>- Someone who searches for other collections that may be relevant (e.g., YouTube and Vimeo channels), as well as tracking down oddities. </a:t>
            </a:r>
            <a:r>
              <a:rPr lang="en-US" sz="1400" dirty="0" err="1"/>
              <a:t>youtube</a:t>
            </a:r>
            <a:r>
              <a:rPr lang="en-US" sz="1400" dirty="0"/>
              <a:t>-dl is your friend.</a:t>
            </a:r>
            <a:br>
              <a:rPr lang="en-US" sz="1400" dirty="0"/>
            </a:b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014593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925551" y="1673484"/>
            <a:ext cx="834089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800" dirty="0" smtClean="0"/>
              <a:t>Name?</a:t>
            </a:r>
          </a:p>
        </p:txBody>
      </p:sp>
    </p:spTree>
    <p:extLst>
      <p:ext uri="{BB962C8B-B14F-4D97-AF65-F5344CB8AC3E}">
        <p14:creationId xmlns:p14="http://schemas.microsoft.com/office/powerpoint/2010/main" val="3641409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925551" y="1673484"/>
            <a:ext cx="834089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800" dirty="0" smtClean="0"/>
              <a:t>Format?</a:t>
            </a:r>
          </a:p>
        </p:txBody>
      </p:sp>
    </p:spTree>
    <p:extLst>
      <p:ext uri="{BB962C8B-B14F-4D97-AF65-F5344CB8AC3E}">
        <p14:creationId xmlns:p14="http://schemas.microsoft.com/office/powerpoint/2010/main" val="2184088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048000" y="1423518"/>
            <a:ext cx="6096000" cy="2123658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6600" dirty="0" smtClean="0"/>
              <a:t>Running a </a:t>
            </a:r>
            <a:r>
              <a:rPr lang="en-US" sz="6600" dirty="0" err="1"/>
              <a:t>t</a:t>
            </a:r>
            <a:r>
              <a:rPr lang="en-US" sz="6600" dirty="0" err="1" smtClean="0"/>
              <a:t>hrowie</a:t>
            </a:r>
            <a:r>
              <a:rPr lang="en-US" sz="6600" dirty="0" smtClean="0"/>
              <a:t> server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3677678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Shadow libs as a useful model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900" dirty="0" smtClean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Collaborative work with limited resources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9967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982685" y="1423518"/>
            <a:ext cx="6226629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600" dirty="0" smtClean="0"/>
              <a:t>Running a </a:t>
            </a:r>
            <a:r>
              <a:rPr lang="en-US" sz="6600" dirty="0" err="1"/>
              <a:t>t</a:t>
            </a:r>
            <a:r>
              <a:rPr lang="en-US" sz="6600" dirty="0" err="1" smtClean="0"/>
              <a:t>hrowie</a:t>
            </a:r>
            <a:r>
              <a:rPr lang="en-US" sz="6600" dirty="0" smtClean="0"/>
              <a:t> server</a:t>
            </a:r>
          </a:p>
          <a:p>
            <a:pPr algn="ctr"/>
            <a:r>
              <a:rPr lang="en-US" sz="6600" dirty="0" smtClean="0"/>
              <a:t>(i.e., a VPS)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963799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106046" y="5587617"/>
            <a:ext cx="798467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/>
              <a:t>https://www.slideshare.net/ilariadefilippo/lets-make-a-led-throwie-ggdmilano28</a:t>
            </a:r>
          </a:p>
        </p:txBody>
      </p:sp>
      <p:sp>
        <p:nvSpPr>
          <p:cNvPr id="5" name="Rectangle 4"/>
          <p:cNvSpPr/>
          <p:nvPr/>
        </p:nvSpPr>
        <p:spPr>
          <a:xfrm>
            <a:off x="647700" y="1048435"/>
            <a:ext cx="6096000" cy="132343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4000" dirty="0" smtClean="0"/>
              <a:t>LED</a:t>
            </a:r>
          </a:p>
          <a:p>
            <a:r>
              <a:rPr lang="en-US" sz="4000" dirty="0" err="1"/>
              <a:t>t</a:t>
            </a:r>
            <a:r>
              <a:rPr lang="en-US" sz="4000" dirty="0" err="1" smtClean="0"/>
              <a:t>hrowies</a:t>
            </a:r>
            <a:endParaRPr lang="en-US" sz="4000" dirty="0" smtClean="0"/>
          </a:p>
        </p:txBody>
      </p:sp>
      <p:pic>
        <p:nvPicPr>
          <p:cNvPr id="3076" name="Picture 4" descr="Image result for led throwie brid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9603" y="499002"/>
            <a:ext cx="7775341" cy="4862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1603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pic>
        <p:nvPicPr>
          <p:cNvPr id="3074" name="Picture 2" descr="Image result for philly throw u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9604" y="499003"/>
            <a:ext cx="7523748" cy="5025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4705350" y="5622771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dirty="0"/>
              <a:t>https://www.flickr.com/photos/damonabnormal/5347455185</a:t>
            </a:r>
          </a:p>
        </p:txBody>
      </p:sp>
      <p:sp>
        <p:nvSpPr>
          <p:cNvPr id="5" name="Rectangle 4"/>
          <p:cNvSpPr/>
          <p:nvPr/>
        </p:nvSpPr>
        <p:spPr>
          <a:xfrm>
            <a:off x="647700" y="1048435"/>
            <a:ext cx="6096000" cy="132343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4000" dirty="0" err="1" smtClean="0"/>
              <a:t>Throwies</a:t>
            </a:r>
            <a:r>
              <a:rPr lang="en-US" sz="4000" dirty="0" smtClean="0"/>
              <a:t> </a:t>
            </a:r>
            <a:r>
              <a:rPr lang="en-US" sz="4000" dirty="0" smtClean="0"/>
              <a:t/>
            </a:r>
            <a:br>
              <a:rPr lang="en-US" sz="4000" dirty="0" smtClean="0"/>
            </a:br>
            <a:r>
              <a:rPr lang="en-US" sz="4000" dirty="0" smtClean="0"/>
              <a:t>in Philly</a:t>
            </a:r>
            <a:endParaRPr lang="en-US" sz="4000" dirty="0" smtClean="0"/>
          </a:p>
        </p:txBody>
      </p:sp>
    </p:spTree>
    <p:extLst>
      <p:ext uri="{BB962C8B-B14F-4D97-AF65-F5344CB8AC3E}">
        <p14:creationId xmlns:p14="http://schemas.microsoft.com/office/powerpoint/2010/main" val="3081884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048000" y="3105835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/>
              <a:t>[[screen caps of the process of setting up a server in Terminal]]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3398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51678"/>
            <a:ext cx="10515600" cy="401357"/>
          </a:xfrm>
        </p:spPr>
        <p:txBody>
          <a:bodyPr>
            <a:normAutofit/>
          </a:bodyPr>
          <a:lstStyle/>
          <a:p>
            <a:pPr algn="ctr"/>
            <a:r>
              <a:rPr lang="en-US" sz="2200" dirty="0" smtClean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Works Cited</a:t>
            </a:r>
            <a:endParaRPr lang="en-US" sz="2200" dirty="0">
              <a:solidFill>
                <a:schemeClr val="bg2">
                  <a:lumMod val="2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943178"/>
            <a:ext cx="11968843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10000"/>
              </a:lnSpc>
            </a:pP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Bodó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Balázs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. 2015. “Libraries in the Post-Scarcity Era.” In </a:t>
            </a:r>
            <a:r>
              <a:rPr lang="en-US" sz="1200" i="1" dirty="0" smtClean="0">
                <a:solidFill>
                  <a:schemeClr val="bg2">
                    <a:lumMod val="25000"/>
                  </a:schemeClr>
                </a:solidFill>
              </a:rPr>
              <a:t>Copyrighting </a:t>
            </a:r>
            <a:r>
              <a:rPr lang="en-US" sz="1200" i="1" dirty="0">
                <a:solidFill>
                  <a:schemeClr val="bg2">
                    <a:lumMod val="25000"/>
                  </a:schemeClr>
                </a:solidFill>
              </a:rPr>
              <a:t>Creativity: Creative Values, Cultural Heritage Institutions and Systems of Intellectual </a:t>
            </a:r>
            <a:r>
              <a:rPr lang="en-US" sz="1200" i="1" dirty="0" smtClean="0">
                <a:solidFill>
                  <a:schemeClr val="bg2">
                    <a:lumMod val="25000"/>
                  </a:schemeClr>
                </a:solidFill>
              </a:rPr>
              <a:t>Property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edited by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Helle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/>
            </a:r>
            <a:b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	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Porsdam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.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Farnham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, Surrey, UK ; Burlington, VT: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Ashgate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. http://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dare.uva.nl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/record/1/445112</a:t>
            </a:r>
          </a:p>
          <a:p>
            <a:pPr lvl="1">
              <a:lnSpc>
                <a:spcPct val="110000"/>
              </a:lnSpc>
            </a:pPr>
            <a:endParaRPr lang="en-US" sz="800" dirty="0" smtClean="0">
              <a:solidFill>
                <a:schemeClr val="bg2">
                  <a:lumMod val="25000"/>
                </a:schemeClr>
              </a:solidFill>
            </a:endParaRPr>
          </a:p>
          <a:p>
            <a:pPr lvl="1">
              <a:lnSpc>
                <a:spcPct val="110000"/>
              </a:lnSpc>
            </a:pP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———. 2016. “Pirates in the Library–An Inquiry into the Guerilla Open Access Movement.” In </a:t>
            </a:r>
            <a:r>
              <a:rPr lang="en-US" sz="1200" i="1" dirty="0" smtClean="0">
                <a:solidFill>
                  <a:schemeClr val="bg2">
                    <a:lumMod val="25000"/>
                  </a:schemeClr>
                </a:solidFill>
              </a:rPr>
              <a:t>8th </a:t>
            </a:r>
            <a:r>
              <a:rPr lang="en-US" sz="1200" i="1" dirty="0">
                <a:solidFill>
                  <a:schemeClr val="bg2">
                    <a:lumMod val="25000"/>
                  </a:schemeClr>
                </a:solidFill>
              </a:rPr>
              <a:t>Annual Workshop of the International Society for the History and Theory of Intellectual </a:t>
            </a:r>
            <a:r>
              <a:rPr lang="en-US" sz="1200" i="1" dirty="0" smtClean="0">
                <a:solidFill>
                  <a:schemeClr val="bg2">
                    <a:lumMod val="25000"/>
                  </a:schemeClr>
                </a:solidFill>
              </a:rPr>
              <a:t/>
            </a:r>
            <a:br>
              <a:rPr lang="en-US" sz="1200" i="1" dirty="0" smtClean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1200" i="1" dirty="0" smtClean="0">
                <a:solidFill>
                  <a:schemeClr val="bg2">
                    <a:lumMod val="25000"/>
                  </a:schemeClr>
                </a:solidFill>
              </a:rPr>
              <a:t>	Property</a:t>
            </a:r>
            <a:r>
              <a:rPr lang="en-US" sz="1200" i="1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en-US" sz="1200" i="1" dirty="0" err="1">
                <a:solidFill>
                  <a:schemeClr val="bg2">
                    <a:lumMod val="25000"/>
                  </a:schemeClr>
                </a:solidFill>
              </a:rPr>
              <a:t>CREATe</a:t>
            </a:r>
            <a:r>
              <a:rPr lang="en-US" sz="1200" i="1" dirty="0">
                <a:solidFill>
                  <a:schemeClr val="bg2">
                    <a:lumMod val="25000"/>
                  </a:schemeClr>
                </a:solidFill>
              </a:rPr>
              <a:t>, University of Glasgow, </a:t>
            </a:r>
            <a:r>
              <a:rPr lang="en-US" sz="1200" i="1" dirty="0" smtClean="0">
                <a:solidFill>
                  <a:schemeClr val="bg2">
                    <a:lumMod val="25000"/>
                  </a:schemeClr>
                </a:solidFill>
              </a:rPr>
              <a:t>UK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. 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http://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papers.ssrn.com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/sol3/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papers.cfm?abstract_id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=2816925</a:t>
            </a:r>
          </a:p>
          <a:p>
            <a:pPr lvl="1">
              <a:lnSpc>
                <a:spcPct val="110000"/>
              </a:lnSpc>
            </a:pPr>
            <a:endParaRPr lang="en-US" sz="800" dirty="0">
              <a:solidFill>
                <a:schemeClr val="bg2">
                  <a:lumMod val="25000"/>
                </a:schemeClr>
              </a:solidFill>
            </a:endParaRPr>
          </a:p>
          <a:p>
            <a:pPr lvl="1">
              <a:lnSpc>
                <a:spcPct val="110000"/>
              </a:lnSpc>
            </a:pP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Bohannon, John and Alexandra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Elbakyan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. 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“Data from: Who’s Downloading Pirated Papers? Everyone.” April 28, 2016. http://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datadryad.org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/resource/doi:10.5061/dryad.q447c</a:t>
            </a:r>
          </a:p>
          <a:p>
            <a:pPr lvl="1">
              <a:lnSpc>
                <a:spcPct val="110000"/>
              </a:lnSpc>
            </a:pPr>
            <a:endParaRPr lang="en-US" sz="800" dirty="0">
              <a:solidFill>
                <a:schemeClr val="bg2">
                  <a:lumMod val="25000"/>
                </a:schemeClr>
              </a:solidFill>
            </a:endParaRPr>
          </a:p>
          <a:p>
            <a:pPr lvl="1">
              <a:lnSpc>
                <a:spcPct val="110000"/>
              </a:lnSpc>
            </a:pP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Borgman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, Christine L. </a:t>
            </a:r>
            <a:r>
              <a:rPr lang="en-US" sz="1200" i="1" dirty="0" smtClean="0">
                <a:solidFill>
                  <a:schemeClr val="bg2">
                    <a:lumMod val="25000"/>
                  </a:schemeClr>
                </a:solidFill>
              </a:rPr>
              <a:t>Scholarship </a:t>
            </a:r>
            <a:r>
              <a:rPr lang="en-US" sz="1200" i="1" dirty="0">
                <a:solidFill>
                  <a:schemeClr val="bg2">
                    <a:lumMod val="25000"/>
                  </a:schemeClr>
                </a:solidFill>
              </a:rPr>
              <a:t>in the Digital Age: Information, Infrastructure, and the </a:t>
            </a:r>
            <a:r>
              <a:rPr lang="en-US" sz="1200" i="1" dirty="0" smtClean="0">
                <a:solidFill>
                  <a:schemeClr val="bg2">
                    <a:lumMod val="25000"/>
                  </a:schemeClr>
                </a:solidFill>
              </a:rPr>
              <a:t>Internet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. 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Cambridge, Mass: MIT Press, 2007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.</a:t>
            </a:r>
          </a:p>
          <a:p>
            <a:pPr lvl="1">
              <a:lnSpc>
                <a:spcPct val="110000"/>
              </a:lnSpc>
            </a:pPr>
            <a:endParaRPr lang="en-US" sz="800" dirty="0">
              <a:solidFill>
                <a:schemeClr val="bg2">
                  <a:lumMod val="25000"/>
                </a:schemeClr>
              </a:solidFill>
            </a:endParaRPr>
          </a:p>
          <a:p>
            <a:pPr lvl="1">
              <a:lnSpc>
                <a:spcPct val="110000"/>
              </a:lnSpc>
            </a:pP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Himmelstein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​, Daniel, Ariel Romero, Jacob G.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Levernier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Thomas Anthony 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Munro, Stephen 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Reid McLaughlin, Bastian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Greshake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Tzovaras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, and Casey S. Greene. 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2018. "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Sci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-Hub 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Provides 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/>
            </a:r>
            <a:b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	Access 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to Nearly All Scholarly 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Literature.” https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://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elifesciences.org/articles/32822</a:t>
            </a:r>
          </a:p>
          <a:p>
            <a:pPr lvl="1">
              <a:lnSpc>
                <a:spcPct val="110000"/>
              </a:lnSpc>
            </a:pPr>
            <a:endParaRPr lang="en-US" sz="800" dirty="0">
              <a:solidFill>
                <a:schemeClr val="bg2">
                  <a:lumMod val="25000"/>
                </a:schemeClr>
              </a:solidFill>
            </a:endParaRPr>
          </a:p>
          <a:p>
            <a:pPr lvl="1">
              <a:lnSpc>
                <a:spcPct val="110000"/>
              </a:lnSpc>
            </a:pP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Liang, Lawrence. 2012. “Shadow Libraries.” </a:t>
            </a:r>
            <a:r>
              <a:rPr lang="en-US" sz="1200" i="1" dirty="0" smtClean="0">
                <a:solidFill>
                  <a:schemeClr val="bg2">
                    <a:lumMod val="25000"/>
                  </a:schemeClr>
                </a:solidFill>
              </a:rPr>
              <a:t>E-Flux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. 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http://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www.e-flux.com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/journal/shadow-libraries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/</a:t>
            </a:r>
          </a:p>
          <a:p>
            <a:pPr lvl="1">
              <a:lnSpc>
                <a:spcPct val="110000"/>
              </a:lnSpc>
            </a:pPr>
            <a:endParaRPr lang="en-US" sz="800" dirty="0">
              <a:solidFill>
                <a:schemeClr val="bg2">
                  <a:lumMod val="25000"/>
                </a:schemeClr>
              </a:solidFill>
            </a:endParaRPr>
          </a:p>
          <a:p>
            <a:pPr lvl="1">
              <a:lnSpc>
                <a:spcPct val="110000"/>
              </a:lnSpc>
            </a:pP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Mars,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Marcell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Manar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Zarroug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, and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Tomislav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Medak. 2015. “Public Library.” In </a:t>
            </a:r>
            <a:r>
              <a:rPr lang="en-US" sz="1200" i="1" dirty="0" smtClean="0">
                <a:solidFill>
                  <a:schemeClr val="bg2">
                    <a:lumMod val="25000"/>
                  </a:schemeClr>
                </a:solidFill>
              </a:rPr>
              <a:t>Public Library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edited by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Tomislav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Medak and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Marcell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Mars, 75–85. </a:t>
            </a:r>
            <a:r>
              <a:rPr lang="en-US" sz="1200" i="1" dirty="0">
                <a:solidFill>
                  <a:schemeClr val="bg2">
                    <a:lumMod val="25000"/>
                  </a:schemeClr>
                </a:solidFill>
              </a:rPr>
              <a:t>What, How &amp; for Whom and </a:t>
            </a:r>
            <a:r>
              <a:rPr lang="en-US" sz="1200" i="1" dirty="0" smtClean="0">
                <a:solidFill>
                  <a:schemeClr val="bg2">
                    <a:lumMod val="25000"/>
                  </a:schemeClr>
                </a:solidFill>
              </a:rPr>
              <a:t/>
            </a:r>
            <a:br>
              <a:rPr lang="en-US" sz="1200" i="1" dirty="0" smtClean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1200" i="1" dirty="0" smtClean="0">
                <a:solidFill>
                  <a:schemeClr val="bg2">
                    <a:lumMod val="25000"/>
                  </a:schemeClr>
                </a:solidFill>
              </a:rPr>
              <a:t>	Multimedia Institute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.</a:t>
            </a:r>
          </a:p>
          <a:p>
            <a:pPr lvl="1">
              <a:lnSpc>
                <a:spcPct val="110000"/>
              </a:lnSpc>
            </a:pPr>
            <a:endParaRPr lang="en-US" sz="800" dirty="0">
              <a:solidFill>
                <a:schemeClr val="bg2">
                  <a:lumMod val="25000"/>
                </a:schemeClr>
              </a:solidFill>
            </a:endParaRPr>
          </a:p>
          <a:p>
            <a:pPr lvl="1">
              <a:lnSpc>
                <a:spcPct val="110000"/>
              </a:lnSpc>
            </a:pP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Mazurov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, Nikita. 2015. “Strategies for Unbridled Data Dissemination: An Emergency Operations Manual.” Goldsmiths, University of London. 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/>
            </a:r>
            <a:b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	https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://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archive.org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/details/StrategiesForUnbridledDataDisseminationAnEmergencyOperationsManual</a:t>
            </a:r>
          </a:p>
          <a:p>
            <a:pPr lvl="1">
              <a:lnSpc>
                <a:spcPct val="110000"/>
              </a:lnSpc>
            </a:pPr>
            <a:endParaRPr lang="en-US" sz="800" dirty="0" smtClean="0">
              <a:solidFill>
                <a:schemeClr val="bg2">
                  <a:lumMod val="25000"/>
                </a:schemeClr>
              </a:solidFill>
            </a:endParaRPr>
          </a:p>
          <a:p>
            <a:pPr lvl="1">
              <a:lnSpc>
                <a:spcPct val="110000"/>
              </a:lnSpc>
            </a:pP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Medak,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Tomislav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and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Dubravka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Sekulić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. 2014. "Book Scanning and Post-Processing Manual Based on Public Library Overhead Scanner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.”</a:t>
            </a:r>
          </a:p>
          <a:p>
            <a:pPr lvl="1">
              <a:lnSpc>
                <a:spcPct val="110000"/>
              </a:lnSpc>
            </a:pPr>
            <a:endParaRPr lang="en-US" sz="1200" dirty="0">
              <a:solidFill>
                <a:schemeClr val="bg2">
                  <a:lumMod val="25000"/>
                </a:schemeClr>
              </a:solidFill>
            </a:endParaRPr>
          </a:p>
          <a:p>
            <a:pPr lvl="1">
              <a:lnSpc>
                <a:spcPct val="110000"/>
              </a:lnSpc>
            </a:pP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Perry, Mark J. 2018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. “Chart of the day (century?): Price changes 1997 to 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2017.” </a:t>
            </a:r>
            <a:r>
              <a:rPr lang="en-US" sz="1200" i="1" dirty="0" err="1" smtClean="0">
                <a:solidFill>
                  <a:schemeClr val="bg2">
                    <a:lumMod val="25000"/>
                  </a:schemeClr>
                </a:solidFill>
              </a:rPr>
              <a:t>AEIdeas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. https://www.aei.org/publication/chart-of-the-day-century-price-changes-1997-to-2017/</a:t>
            </a:r>
            <a:endParaRPr lang="en-US" sz="1200" dirty="0" smtClean="0">
              <a:solidFill>
                <a:schemeClr val="bg2">
                  <a:lumMod val="25000"/>
                </a:schemeClr>
              </a:solidFill>
            </a:endParaRPr>
          </a:p>
          <a:p>
            <a:pPr lvl="1">
              <a:lnSpc>
                <a:spcPct val="110000"/>
              </a:lnSpc>
            </a:pPr>
            <a:endParaRPr lang="en-US" sz="800" dirty="0">
              <a:solidFill>
                <a:schemeClr val="bg2">
                  <a:lumMod val="25000"/>
                </a:schemeClr>
              </a:solidFill>
            </a:endParaRPr>
          </a:p>
          <a:p>
            <a:pPr lvl="1">
              <a:lnSpc>
                <a:spcPct val="110000"/>
              </a:lnSpc>
            </a:pP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Tenen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, Dennis, and Maxwell Foxman. 2014. “Book Piracy as Peer Preservation.” </a:t>
            </a:r>
            <a:r>
              <a:rPr lang="en-US" sz="1200" i="1" dirty="0" smtClean="0">
                <a:solidFill>
                  <a:schemeClr val="bg2">
                    <a:lumMod val="25000"/>
                  </a:schemeClr>
                </a:solidFill>
              </a:rPr>
              <a:t>Computational Culture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November. 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/>
            </a:r>
            <a:b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	</a:t>
            </a:r>
            <a:r>
              <a:rPr lang="en-US" sz="1200" smtClean="0">
                <a:solidFill>
                  <a:schemeClr val="bg2">
                    <a:lumMod val="25000"/>
                  </a:schemeClr>
                </a:solidFill>
              </a:rPr>
              <a:t>http</a:t>
            </a:r>
            <a:r>
              <a:rPr lang="en-US" sz="1200">
                <a:solidFill>
                  <a:schemeClr val="bg2">
                    <a:lumMod val="25000"/>
                  </a:schemeClr>
                </a:solidFill>
              </a:rPr>
              <a:t>://</a:t>
            </a:r>
            <a:r>
              <a:rPr lang="en-US" sz="1200" smtClean="0">
                <a:solidFill>
                  <a:schemeClr val="bg2">
                    <a:lumMod val="25000"/>
                  </a:schemeClr>
                </a:solidFill>
              </a:rPr>
              <a:t>computationalculture.net/article/book-piracy-as-peer-preservation</a:t>
            </a:r>
            <a:endParaRPr lang="en-US" sz="1200" dirty="0" smtClean="0">
              <a:solidFill>
                <a:schemeClr val="bg2">
                  <a:lumMod val="25000"/>
                </a:schemeClr>
              </a:solidFill>
            </a:endParaRPr>
          </a:p>
          <a:p>
            <a:pPr lvl="1">
              <a:lnSpc>
                <a:spcPct val="110000"/>
              </a:lnSpc>
            </a:pPr>
            <a:endParaRPr lang="en-US" sz="800" dirty="0" smtClean="0">
              <a:solidFill>
                <a:schemeClr val="bg2">
                  <a:lumMod val="25000"/>
                </a:schemeClr>
              </a:solidFill>
            </a:endParaRPr>
          </a:p>
          <a:p>
            <a:pPr lvl="1">
              <a:lnSpc>
                <a:spcPct val="110000"/>
              </a:lnSpc>
            </a:pP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Williwaw,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yellowElephant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kfogel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, and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FreeDam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. 2013. “The Open Access Guerilla Cookbook.” http://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cryptome.org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/2013/01/guerilla-open-access-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cookbook.htm</a:t>
            </a:r>
            <a:endParaRPr lang="en-US" sz="1200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9528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pic>
        <p:nvPicPr>
          <p:cNvPr id="5" name="Picture 2" descr="1041082_1615577822032844_2683638636883239144_n.j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971" y="380341"/>
            <a:ext cx="3810000" cy="5391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8257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pic>
        <p:nvPicPr>
          <p:cNvPr id="1026" name="Picture 2" descr="Synology DiskStation DS918+ 4-Bay NAS Enclosur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3584" y="1448241"/>
            <a:ext cx="3464832" cy="3464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7309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178628" y="1546457"/>
            <a:ext cx="6096000" cy="35394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800" dirty="0" smtClean="0"/>
              <a:t>The only 2 RAID configurations that matter:</a:t>
            </a:r>
          </a:p>
          <a:p>
            <a:endParaRPr lang="en-US" sz="2800" dirty="0"/>
          </a:p>
          <a:p>
            <a:r>
              <a:rPr lang="en-US" sz="2800" dirty="0" smtClean="0"/>
              <a:t>RAID 1</a:t>
            </a:r>
          </a:p>
          <a:p>
            <a:endParaRPr lang="en-US" sz="2800" dirty="0" smtClean="0"/>
          </a:p>
          <a:p>
            <a:r>
              <a:rPr lang="en-US" sz="2800" dirty="0" smtClean="0"/>
              <a:t>and</a:t>
            </a:r>
          </a:p>
          <a:p>
            <a:endParaRPr lang="en-US" sz="2800" dirty="0" smtClean="0"/>
          </a:p>
          <a:p>
            <a:r>
              <a:rPr lang="en-US" sz="2800" dirty="0" smtClean="0"/>
              <a:t>RAID 6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689283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048000" y="3105835"/>
            <a:ext cx="6096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4800" dirty="0" smtClean="0"/>
              <a:t>Screen cap of r/</a:t>
            </a:r>
            <a:r>
              <a:rPr lang="en-US" sz="4800" dirty="0" err="1" smtClean="0"/>
              <a:t>datahoarder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694989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Takeaways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Think beyond best practices.</a:t>
            </a:r>
          </a:p>
          <a:p>
            <a:pPr>
              <a:lnSpc>
                <a:spcPct val="110000"/>
              </a:lnSpc>
            </a:pPr>
            <a:endParaRPr lang="en-US" sz="2600" dirty="0" smtClean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0358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Shadow libs as a useful model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900" dirty="0" smtClean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Collaborative work with limited resources</a:t>
            </a:r>
          </a:p>
          <a:p>
            <a:pPr>
              <a:lnSpc>
                <a:spcPct val="110000"/>
              </a:lnSpc>
            </a:pPr>
            <a:r>
              <a:rPr lang="en-US" sz="2900" dirty="0" smtClean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Rapid institutional life cycle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7189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9864912"/>
              </p:ext>
            </p:extLst>
          </p:nvPr>
        </p:nvGraphicFramePr>
        <p:xfrm>
          <a:off x="1277257" y="364108"/>
          <a:ext cx="9637486" cy="519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015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29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8353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0937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Journal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Sci</a:t>
                      </a:r>
                      <a:r>
                        <a:rPr lang="en-US" dirty="0" smtClean="0"/>
                        <a:t>-Hub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Crossref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Coverage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 smtClean="0"/>
                        <a:t>PMLA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 smtClean="0"/>
                        <a:t>6,324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 smtClean="0"/>
                        <a:t>7,414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85.3%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Critical Inquiry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1,509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2,684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56.2%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Boundary 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1,922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2,263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84.9%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Journal of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Documentation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1,767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2,136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82.7%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smtClean="0"/>
                        <a:t>Renaissance </a:t>
                      </a:r>
                      <a:r>
                        <a:rPr lang="fr-FR" dirty="0" err="1" smtClean="0"/>
                        <a:t>Studies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 smtClean="0"/>
                        <a:t>1,491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 smtClean="0"/>
                        <a:t>1,821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81.9%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Computers and the Humanities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1,607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1,607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100.0%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Cultural Studies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1,280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smtClean="0"/>
                        <a:t>1,335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95.9%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October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1,077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1,206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89.3%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Journal of Modern Literature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439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1,160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37.8%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Comparative Literature Studies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545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1,082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50.4%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Postmodern Culture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990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3.0%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Critical Review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886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894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99.1%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Digital Scholarship in the Humanities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180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198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90.9%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sp>
        <p:nvSpPr>
          <p:cNvPr id="11" name="Rectangle 10"/>
          <p:cNvSpPr/>
          <p:nvPr/>
        </p:nvSpPr>
        <p:spPr>
          <a:xfrm>
            <a:off x="0" y="5719886"/>
            <a:ext cx="12192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Sci-Hub </a:t>
            </a:r>
            <a:r>
              <a:rPr lang="en-US" dirty="0"/>
              <a:t>Stats </a:t>
            </a:r>
            <a:r>
              <a:rPr lang="en-US" dirty="0" smtClean="0"/>
              <a:t>Browser (</a:t>
            </a:r>
            <a:r>
              <a:rPr lang="en-US" dirty="0" err="1" smtClean="0"/>
              <a:t>Himmelstein</a:t>
            </a:r>
            <a:r>
              <a:rPr lang="en-US" dirty="0" smtClean="0"/>
              <a:t> et al. 2017): https</a:t>
            </a:r>
            <a:r>
              <a:rPr lang="en-US" dirty="0"/>
              <a:t>://</a:t>
            </a:r>
            <a:r>
              <a:rPr lang="en-US" dirty="0" err="1" smtClean="0"/>
              <a:t>greenelab.github.io</a:t>
            </a:r>
            <a:r>
              <a:rPr lang="en-US" dirty="0" smtClean="0"/>
              <a:t>/</a:t>
            </a:r>
            <a:r>
              <a:rPr lang="en-US" dirty="0" err="1" smtClean="0"/>
              <a:t>scihub</a:t>
            </a:r>
            <a:r>
              <a:rPr lang="en-US" dirty="0" smtClean="0"/>
              <a:t>/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5733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8917" y="0"/>
            <a:ext cx="10074165" cy="649224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8005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8917" y="0"/>
            <a:ext cx="10074165" cy="649224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8122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8917" y="0"/>
            <a:ext cx="10074166" cy="649224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0257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9015" y="171366"/>
            <a:ext cx="8273969" cy="590997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914269" y="2300999"/>
            <a:ext cx="836346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9600" dirty="0">
                <a:solidFill>
                  <a:schemeClr val="bg1"/>
                </a:solidFill>
              </a:rPr>
              <a:t>Sample Text</a:t>
            </a:r>
          </a:p>
        </p:txBody>
      </p:sp>
    </p:spTree>
    <p:extLst>
      <p:ext uri="{BB962C8B-B14F-4D97-AF65-F5344CB8AC3E}">
        <p14:creationId xmlns:p14="http://schemas.microsoft.com/office/powerpoint/2010/main" val="310187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1141" y="118639"/>
            <a:ext cx="8389717" cy="599265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914269" y="2300999"/>
            <a:ext cx="836346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9600" dirty="0">
                <a:solidFill>
                  <a:schemeClr val="bg1"/>
                </a:solidFill>
              </a:rPr>
              <a:t>Sample Text</a:t>
            </a:r>
          </a:p>
        </p:txBody>
      </p:sp>
    </p:spTree>
    <p:extLst>
      <p:ext uri="{BB962C8B-B14F-4D97-AF65-F5344CB8AC3E}">
        <p14:creationId xmlns:p14="http://schemas.microsoft.com/office/powerpoint/2010/main" val="1419964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964" y="94911"/>
            <a:ext cx="8343417" cy="595958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914269" y="2300999"/>
            <a:ext cx="836346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9600" dirty="0">
                <a:solidFill>
                  <a:schemeClr val="bg1"/>
                </a:solidFill>
              </a:rPr>
              <a:t>Sample Text</a:t>
            </a:r>
          </a:p>
        </p:txBody>
      </p:sp>
    </p:spTree>
    <p:extLst>
      <p:ext uri="{BB962C8B-B14F-4D97-AF65-F5344CB8AC3E}">
        <p14:creationId xmlns:p14="http://schemas.microsoft.com/office/powerpoint/2010/main" val="788770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1649" y="146558"/>
            <a:ext cx="8308701" cy="593478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914269" y="2300999"/>
            <a:ext cx="836346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9600" dirty="0">
                <a:solidFill>
                  <a:schemeClr val="bg1"/>
                </a:solidFill>
              </a:rPr>
              <a:t>Sample Text</a:t>
            </a:r>
          </a:p>
        </p:txBody>
      </p:sp>
    </p:spTree>
    <p:extLst>
      <p:ext uri="{BB962C8B-B14F-4D97-AF65-F5344CB8AC3E}">
        <p14:creationId xmlns:p14="http://schemas.microsoft.com/office/powerpoint/2010/main" val="3837834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8887" y="164772"/>
            <a:ext cx="8294225" cy="592444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914269" y="2300999"/>
            <a:ext cx="836346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9600" dirty="0">
                <a:solidFill>
                  <a:schemeClr val="bg1"/>
                </a:solidFill>
              </a:rPr>
              <a:t>Sample Text</a:t>
            </a:r>
          </a:p>
        </p:txBody>
      </p:sp>
    </p:spTree>
    <p:extLst>
      <p:ext uri="{BB962C8B-B14F-4D97-AF65-F5344CB8AC3E}">
        <p14:creationId xmlns:p14="http://schemas.microsoft.com/office/powerpoint/2010/main" val="1217809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4269" y="69020"/>
            <a:ext cx="8363462" cy="597390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914269" y="2300999"/>
            <a:ext cx="836346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9600" dirty="0">
                <a:solidFill>
                  <a:schemeClr val="bg1"/>
                </a:solidFill>
              </a:rPr>
              <a:t>Sample Text</a:t>
            </a:r>
          </a:p>
        </p:txBody>
      </p:sp>
    </p:spTree>
    <p:extLst>
      <p:ext uri="{BB962C8B-B14F-4D97-AF65-F5344CB8AC3E}">
        <p14:creationId xmlns:p14="http://schemas.microsoft.com/office/powerpoint/2010/main" val="2544197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Shadow libs as a useful model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900" dirty="0" smtClean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Collaborative work with limited resources</a:t>
            </a:r>
          </a:p>
          <a:p>
            <a:pPr>
              <a:lnSpc>
                <a:spcPct val="110000"/>
              </a:lnSpc>
            </a:pPr>
            <a:r>
              <a:rPr lang="en-US" sz="2900" dirty="0" smtClean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Rapid institutional life cycle</a:t>
            </a:r>
          </a:p>
          <a:p>
            <a:pPr>
              <a:lnSpc>
                <a:spcPct val="110000"/>
              </a:lnSpc>
            </a:pPr>
            <a:r>
              <a:rPr lang="en-US" sz="2900" dirty="0" smtClean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Suppressed institutional ego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8137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6225" y="68040"/>
            <a:ext cx="8381036" cy="598645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914269" y="2300999"/>
            <a:ext cx="836346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9600" dirty="0">
                <a:solidFill>
                  <a:schemeClr val="bg1"/>
                </a:solidFill>
              </a:rPr>
              <a:t>Sample Text</a:t>
            </a:r>
          </a:p>
        </p:txBody>
      </p:sp>
    </p:spTree>
    <p:extLst>
      <p:ext uri="{BB962C8B-B14F-4D97-AF65-F5344CB8AC3E}">
        <p14:creationId xmlns:p14="http://schemas.microsoft.com/office/powerpoint/2010/main" val="619968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683" y="159147"/>
            <a:ext cx="8337637" cy="595545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914269" y="2300999"/>
            <a:ext cx="836346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9600" dirty="0">
                <a:solidFill>
                  <a:schemeClr val="bg1"/>
                </a:solidFill>
              </a:rPr>
              <a:t>Sample Text</a:t>
            </a:r>
          </a:p>
        </p:txBody>
      </p:sp>
    </p:spTree>
    <p:extLst>
      <p:ext uri="{BB962C8B-B14F-4D97-AF65-F5344CB8AC3E}">
        <p14:creationId xmlns:p14="http://schemas.microsoft.com/office/powerpoint/2010/main" val="1364629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0355609"/>
              </p:ext>
            </p:extLst>
          </p:nvPr>
        </p:nvGraphicFramePr>
        <p:xfrm>
          <a:off x="1346201" y="1214626"/>
          <a:ext cx="10419078" cy="448601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730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730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730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03141">
                <a:tc>
                  <a:txBody>
                    <a:bodyPr/>
                    <a:lstStyle/>
                    <a:p>
                      <a:r>
                        <a:rPr lang="en-US" sz="2300" b="1" dirty="0" smtClean="0"/>
                        <a:t>Instrumental aims</a:t>
                      </a:r>
                      <a:endParaRPr lang="en-US" sz="23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300" b="1" dirty="0" smtClean="0"/>
                        <a:t>Alternatives</a:t>
                      </a:r>
                      <a:endParaRPr lang="en-US" sz="23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314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 smtClean="0"/>
                        <a:t>counter-hegemony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 smtClean="0"/>
                        <a:t>“subaltern resistance”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 smtClean="0"/>
                        <a:t>Carroll 2010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314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 smtClean="0"/>
                        <a:t>civil disobedience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300" dirty="0" smtClean="0"/>
                        <a:t>direct action</a:t>
                      </a:r>
                      <a:endParaRPr lang="en-US" sz="2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 smtClean="0"/>
                        <a:t>Franks 2003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314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 smtClean="0"/>
                        <a:t>coherent framing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 smtClean="0"/>
                        <a:t>compelling narrative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 err="1" smtClean="0"/>
                        <a:t>Polletta</a:t>
                      </a:r>
                      <a:r>
                        <a:rPr lang="en-US" sz="2300" dirty="0" smtClean="0"/>
                        <a:t> 2009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3141">
                <a:tc>
                  <a:txBody>
                    <a:bodyPr/>
                    <a:lstStyle/>
                    <a:p>
                      <a:r>
                        <a:rPr lang="en-US" sz="2300" dirty="0" smtClean="0"/>
                        <a:t>representation</a:t>
                      </a:r>
                      <a:endParaRPr lang="en-US" sz="2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300" dirty="0" smtClean="0"/>
                        <a:t>participation</a:t>
                      </a:r>
                      <a:endParaRPr lang="en-US" sz="2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2300" dirty="0" err="1" smtClean="0"/>
                        <a:t>Melucci</a:t>
                      </a:r>
                      <a:r>
                        <a:rPr lang="fi-FI" sz="2300" dirty="0" smtClean="0"/>
                        <a:t> 1996</a:t>
                      </a:r>
                      <a:endParaRPr lang="en-US" sz="2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089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 smtClean="0"/>
                        <a:t>compromise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“non-negotiable demand”</a:t>
                      </a:r>
                      <a:endParaRPr lang="en-US" sz="23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 err="1" smtClean="0"/>
                        <a:t>Wark</a:t>
                      </a:r>
                      <a:r>
                        <a:rPr lang="en-US" sz="2300" dirty="0" smtClean="0"/>
                        <a:t> 2004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0314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 smtClean="0"/>
                        <a:t>“territorial dominance”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 smtClean="0"/>
                        <a:t>“opacity and unreadability”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 smtClean="0"/>
                        <a:t>Galloway 2010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03141">
                <a:tc>
                  <a:txBody>
                    <a:bodyPr/>
                    <a:lstStyle/>
                    <a:p>
                      <a:r>
                        <a:rPr lang="en-US" sz="2300" dirty="0" smtClean="0"/>
                        <a:t>party politics</a:t>
                      </a:r>
                      <a:endParaRPr lang="en-US" sz="2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smtClean="0"/>
                        <a:t>“non-political politics”</a:t>
                      </a:r>
                      <a:endParaRPr lang="en-US" sz="23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300" dirty="0" smtClean="0"/>
                        <a:t>Havel 1989</a:t>
                      </a:r>
                      <a:endParaRPr lang="en-US" sz="2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0314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3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3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4453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solidFill>
                  <a:schemeClr val="bg2">
                    <a:lumMod val="25000"/>
                  </a:schemeClr>
                </a:solidFill>
              </a:rPr>
              <a:t>Early shadow libraries</a:t>
            </a:r>
            <a:endParaRPr lang="en-US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de-DE" sz="2600" dirty="0">
                <a:solidFill>
                  <a:schemeClr val="bg2">
                    <a:lumMod val="25000"/>
                  </a:schemeClr>
                </a:solidFill>
              </a:rPr>
              <a:t>Kenneth </a:t>
            </a:r>
            <a:r>
              <a:rPr lang="de-DE" sz="2600" dirty="0" smtClean="0">
                <a:solidFill>
                  <a:schemeClr val="bg2">
                    <a:lumMod val="25000"/>
                  </a:schemeClr>
                </a:solidFill>
              </a:rPr>
              <a:t>Goldsmith</a:t>
            </a: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’s</a:t>
            </a:r>
            <a:r>
              <a:rPr lang="de-DE" sz="26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de-DE" sz="2600" dirty="0" err="1">
                <a:solidFill>
                  <a:schemeClr val="bg2">
                    <a:lumMod val="25000"/>
                  </a:schemeClr>
                </a:solidFill>
              </a:rPr>
              <a:t>UbuWeb</a:t>
            </a:r>
            <a:r>
              <a:rPr lang="de-DE" sz="2600" dirty="0">
                <a:solidFill>
                  <a:schemeClr val="bg2">
                    <a:lumMod val="25000"/>
                  </a:schemeClr>
                </a:solidFill>
              </a:rPr>
              <a:t> (</a:t>
            </a:r>
            <a:r>
              <a:rPr lang="de-DE" sz="2600" dirty="0" err="1">
                <a:solidFill>
                  <a:schemeClr val="bg2">
                    <a:lumMod val="25000"/>
                  </a:schemeClr>
                </a:solidFill>
              </a:rPr>
              <a:t>Dockray</a:t>
            </a:r>
            <a:r>
              <a:rPr lang="de-DE" sz="2600" dirty="0">
                <a:solidFill>
                  <a:schemeClr val="bg2">
                    <a:lumMod val="25000"/>
                  </a:schemeClr>
                </a:solidFill>
              </a:rPr>
              <a:t> 2012, </a:t>
            </a:r>
            <a:r>
              <a:rPr lang="de-DE" sz="2600" dirty="0" smtClean="0">
                <a:solidFill>
                  <a:schemeClr val="bg2">
                    <a:lumMod val="25000"/>
                  </a:schemeClr>
                </a:solidFill>
              </a:rPr>
              <a:t>429; </a:t>
            </a:r>
            <a:r>
              <a:rPr lang="en-US" sz="2600" dirty="0">
                <a:solidFill>
                  <a:schemeClr val="bg2">
                    <a:lumMod val="25000"/>
                  </a:schemeClr>
                </a:solidFill>
              </a:rPr>
              <a:t>Price 2009, 285</a:t>
            </a:r>
            <a:r>
              <a:rPr lang="de-DE" sz="2600" dirty="0" smtClean="0">
                <a:solidFill>
                  <a:schemeClr val="bg2">
                    <a:lumMod val="25000"/>
                  </a:schemeClr>
                </a:solidFill>
              </a:rPr>
              <a:t>)</a:t>
            </a:r>
            <a:endParaRPr lang="en-US" sz="2600" dirty="0" smtClean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Sebastian </a:t>
            </a:r>
            <a:r>
              <a:rPr lang="en-US" sz="2600" dirty="0" err="1" smtClean="0">
                <a:solidFill>
                  <a:schemeClr val="bg2">
                    <a:lumMod val="25000"/>
                  </a:schemeClr>
                </a:solidFill>
              </a:rPr>
              <a:t>Luetgert’s</a:t>
            </a: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600" dirty="0" err="1" smtClean="0">
                <a:solidFill>
                  <a:schemeClr val="bg2">
                    <a:lumMod val="25000"/>
                  </a:schemeClr>
                </a:solidFill>
              </a:rPr>
              <a:t>Textz.com</a:t>
            </a: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600" dirty="0">
                <a:solidFill>
                  <a:schemeClr val="bg2">
                    <a:lumMod val="25000"/>
                  </a:schemeClr>
                </a:solidFill>
              </a:rPr>
              <a:t>(Greene 2003)</a:t>
            </a:r>
            <a:endParaRPr lang="en-US" sz="2600" dirty="0" smtClean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Sean </a:t>
            </a:r>
            <a:r>
              <a:rPr lang="en-US" sz="2600" dirty="0" err="1" smtClean="0">
                <a:solidFill>
                  <a:schemeClr val="bg2">
                    <a:lumMod val="25000"/>
                  </a:schemeClr>
                </a:solidFill>
              </a:rPr>
              <a:t>Dockray’s</a:t>
            </a: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 AAAAARG </a:t>
            </a:r>
            <a:r>
              <a:rPr lang="fr-FR" sz="2600" dirty="0">
                <a:solidFill>
                  <a:schemeClr val="bg2">
                    <a:lumMod val="25000"/>
                  </a:schemeClr>
                </a:solidFill>
              </a:rPr>
              <a:t>(Basile 2016; </a:t>
            </a:r>
            <a:r>
              <a:rPr lang="fr-FR" sz="2600" dirty="0" err="1" smtClean="0">
                <a:solidFill>
                  <a:schemeClr val="bg2">
                    <a:lumMod val="25000"/>
                  </a:schemeClr>
                </a:solidFill>
              </a:rPr>
              <a:t>Hamerman</a:t>
            </a:r>
            <a:r>
              <a:rPr lang="fr-FR" sz="26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fr-FR" sz="2600" dirty="0">
                <a:solidFill>
                  <a:schemeClr val="bg2">
                    <a:lumMod val="25000"/>
                  </a:schemeClr>
                </a:solidFill>
              </a:rPr>
              <a:t>2015)</a:t>
            </a:r>
            <a:endParaRPr lang="en-US" sz="2600" dirty="0" smtClean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r>
              <a:rPr lang="en-US" sz="2600" dirty="0" err="1">
                <a:solidFill>
                  <a:schemeClr val="bg2">
                    <a:lumMod val="25000"/>
                  </a:schemeClr>
                </a:solidFill>
              </a:rPr>
              <a:t>Gigapedia</a:t>
            </a:r>
            <a:r>
              <a:rPr lang="en-US" sz="2600" dirty="0">
                <a:solidFill>
                  <a:schemeClr val="bg2">
                    <a:lumMod val="25000"/>
                  </a:schemeClr>
                </a:solidFill>
              </a:rPr>
              <a:t>/</a:t>
            </a:r>
            <a:r>
              <a:rPr lang="en-US" sz="2600" dirty="0" err="1">
                <a:solidFill>
                  <a:schemeClr val="bg2">
                    <a:lumMod val="25000"/>
                  </a:schemeClr>
                </a:solidFill>
              </a:rPr>
              <a:t>Library.nu</a:t>
            </a:r>
            <a:r>
              <a:rPr lang="en-US" sz="2600" dirty="0">
                <a:solidFill>
                  <a:schemeClr val="bg2">
                    <a:lumMod val="25000"/>
                  </a:schemeClr>
                </a:solidFill>
              </a:rPr>
              <a:t> (</a:t>
            </a: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Stinson 2010; </a:t>
            </a:r>
            <a:r>
              <a:rPr lang="it-IT" sz="2600" dirty="0">
                <a:solidFill>
                  <a:schemeClr val="bg2">
                    <a:lumMod val="25000"/>
                  </a:schemeClr>
                </a:solidFill>
              </a:rPr>
              <a:t>Kelty 2012; </a:t>
            </a:r>
            <a:r>
              <a:rPr lang="it-IT" sz="2600" dirty="0" err="1">
                <a:solidFill>
                  <a:schemeClr val="bg2">
                    <a:lumMod val="25000"/>
                  </a:schemeClr>
                </a:solidFill>
              </a:rPr>
              <a:t>Liang</a:t>
            </a:r>
            <a:r>
              <a:rPr lang="it-IT" sz="26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it-IT" sz="2600" dirty="0" smtClean="0">
                <a:solidFill>
                  <a:schemeClr val="bg2">
                    <a:lumMod val="25000"/>
                  </a:schemeClr>
                </a:solidFill>
              </a:rPr>
              <a:t>2012)</a:t>
            </a:r>
            <a:endParaRPr lang="en-US" sz="2600" dirty="0" smtClean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endParaRPr lang="en-US" sz="2600" dirty="0" smtClean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endParaRPr lang="en-US" sz="2600" dirty="0" smtClean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453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2987040" y="2450515"/>
            <a:ext cx="6217920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dirty="0"/>
              <a:t>L</a:t>
            </a:r>
            <a:r>
              <a:rPr lang="en-US" sz="2600" dirty="0" smtClean="0"/>
              <a:t>ibrarians as “both </a:t>
            </a:r>
            <a:r>
              <a:rPr lang="en-US" sz="2600" dirty="0"/>
              <a:t>promoters of open access and guardians of copyright </a:t>
            </a:r>
            <a:r>
              <a:rPr lang="en-US" sz="2600" dirty="0" smtClean="0"/>
              <a:t>law.” </a:t>
            </a:r>
            <a:r>
              <a:rPr lang="en-US" sz="2600" dirty="0"/>
              <a:t>(Morrison, Stephenson, and Yates </a:t>
            </a:r>
            <a:r>
              <a:rPr lang="en-US" sz="2600" dirty="0" smtClean="0"/>
              <a:t>2017, 746) </a:t>
            </a:r>
            <a:endParaRPr lang="en-US" sz="2600" dirty="0"/>
          </a:p>
        </p:txBody>
      </p:sp>
      <p:sp>
        <p:nvSpPr>
          <p:cNvPr id="6" name="TextBox 5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7119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4614697" y="3244334"/>
            <a:ext cx="29626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work: standing at the scanner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5770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4614697" y="3244334"/>
            <a:ext cx="36374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You can’t take these sites for granted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2216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0"/>
            <a:ext cx="96012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497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13378</TotalTime>
  <Words>3803</Words>
  <Application>Microsoft Office PowerPoint</Application>
  <PresentationFormat>Widescreen</PresentationFormat>
  <Paragraphs>754</Paragraphs>
  <Slides>97</Slides>
  <Notes>97</Notes>
  <HiddenSlides>2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97</vt:i4>
      </vt:variant>
    </vt:vector>
  </HeadingPairs>
  <TitlesOfParts>
    <vt:vector size="102" baseType="lpstr">
      <vt:lpstr>Arial</vt:lpstr>
      <vt:lpstr>Calibri</vt:lpstr>
      <vt:lpstr>Calibri Light</vt:lpstr>
      <vt:lpstr>Mangal</vt:lpstr>
      <vt:lpstr>Office Theme</vt:lpstr>
      <vt:lpstr>Large-Scale Digital Preservation  Under Adversarial Conditions</vt:lpstr>
      <vt:lpstr>What you’ll need</vt:lpstr>
      <vt:lpstr>PowerPoint Presentation</vt:lpstr>
      <vt:lpstr>Research Methods</vt:lpstr>
      <vt:lpstr>PowerPoint Presentation</vt:lpstr>
      <vt:lpstr>Shadow libs as a useful model</vt:lpstr>
      <vt:lpstr>Shadow libs as a useful model</vt:lpstr>
      <vt:lpstr>Shadow libs as a useful model</vt:lpstr>
      <vt:lpstr>Shadow libs as a useful model</vt:lpstr>
      <vt:lpstr>Shadow libs as a useful model</vt:lpstr>
      <vt:lpstr>Shadow librarianship in practice</vt:lpstr>
      <vt:lpstr>PowerPoint Presentation</vt:lpstr>
      <vt:lpstr>PowerPoint Presentation</vt:lpstr>
      <vt:lpstr>PowerPoint Presentation</vt:lpstr>
      <vt:lpstr>The BitTorrent protocol</vt:lpstr>
      <vt:lpstr>Major BitTorrent clients</vt:lpstr>
      <vt:lpstr>On-the-fly data sharing</vt:lpstr>
      <vt:lpstr>ABUT</vt:lpstr>
      <vt:lpstr>HTHICYNI</vt:lpstr>
      <vt:lpstr>PowerPoint Presentation</vt:lpstr>
      <vt:lpstr>The Single Big Collection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Research Methods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Domain Whac-a-Mole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Works Cited</vt:lpstr>
      <vt:lpstr>PowerPoint Presentation</vt:lpstr>
      <vt:lpstr>PowerPoint Presentation</vt:lpstr>
      <vt:lpstr>PowerPoint Presentation</vt:lpstr>
      <vt:lpstr>PowerPoint Presentation</vt:lpstr>
      <vt:lpstr>Takeaways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Early shadow libraries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McLaughlin, Stephen R</dc:creator>
  <cp:lastModifiedBy>Stephen McLaughlin</cp:lastModifiedBy>
  <cp:revision>651</cp:revision>
  <cp:lastPrinted>2017-09-09T22:32:00Z</cp:lastPrinted>
  <dcterms:created xsi:type="dcterms:W3CDTF">2017-05-07T13:13:01Z</dcterms:created>
  <dcterms:modified xsi:type="dcterms:W3CDTF">2018-03-15T16:46:51Z</dcterms:modified>
</cp:coreProperties>
</file>